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rawings/drawing2.xml" ContentType="application/vnd.openxmlformats-officedocument.drawingml.chartshapes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theme/themeOverride1.xml" ContentType="application/vnd.openxmlformats-officedocument.themeOverride+xml"/>
  <Override PartName="/ppt/charts/chart9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78" r:id="rId3"/>
    <p:sldId id="258" r:id="rId4"/>
    <p:sldId id="280" r:id="rId5"/>
    <p:sldId id="281" r:id="rId6"/>
    <p:sldId id="282" r:id="rId7"/>
    <p:sldId id="285" r:id="rId8"/>
    <p:sldId id="279" r:id="rId9"/>
    <p:sldId id="286" r:id="rId10"/>
    <p:sldId id="294" r:id="rId11"/>
    <p:sldId id="295" r:id="rId12"/>
    <p:sldId id="308" r:id="rId13"/>
    <p:sldId id="30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39CE"/>
    <a:srgbClr val="FF7C80"/>
    <a:srgbClr val="FFCCFF"/>
    <a:srgbClr val="FF99FF"/>
    <a:srgbClr val="FF6699"/>
    <a:srgbClr val="CC00CC"/>
    <a:srgbClr val="9562C8"/>
    <a:srgbClr val="33CC33"/>
    <a:srgbClr val="66FFFF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93" autoAdjust="0"/>
  </p:normalViewPr>
  <p:slideViewPr>
    <p:cSldViewPr>
      <p:cViewPr>
        <p:scale>
          <a:sx n="75" d="100"/>
          <a:sy n="75" d="100"/>
        </p:scale>
        <p:origin x="-2664" y="-8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8.xlsx"/><Relationship Id="rId1" Type="http://schemas.openxmlformats.org/officeDocument/2006/relationships/themeOverride" Target="../theme/themeOverride1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9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0"/>
    </mc:Choice>
    <mc:Fallback>
      <c:style val="10"/>
    </mc:Fallback>
  </mc:AlternateContent>
  <c:chart>
    <c:autoTitleDeleted val="1"/>
    <c:plotArea>
      <c:layout>
        <c:manualLayout>
          <c:layoutTarget val="inner"/>
          <c:xMode val="edge"/>
          <c:yMode val="edge"/>
          <c:x val="7.5724570103724825E-2"/>
          <c:y val="2.0636036044421078E-2"/>
          <c:w val="0.51188021000195438"/>
          <c:h val="0.88977567637582622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Lbls>
            <c:numFmt formatCode="#,##0.00" sourceLinked="0"/>
            <c:txPr>
              <a:bodyPr/>
              <a:lstStyle/>
              <a:p>
                <a:pPr>
                  <a:defRPr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 из бюджетов других уровней бюджетов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47642.3</c:v>
                </c:pt>
                <c:pt idx="1">
                  <c:v>25309.9</c:v>
                </c:pt>
                <c:pt idx="2">
                  <c:v>245076.2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6627-415C-BAF8-2C0066F6201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27"/>
        <c:holeSize val="50"/>
      </c:doughnutChart>
    </c:plotArea>
    <c:legend>
      <c:legendPos val="r"/>
      <c:layout>
        <c:manualLayout>
          <c:xMode val="edge"/>
          <c:yMode val="edge"/>
          <c:x val="0.72683660238041481"/>
          <c:y val="0.12615527984996486"/>
          <c:w val="0.26466319102663755"/>
          <c:h val="0.65657396505695342"/>
        </c:manualLayout>
      </c:layout>
      <c:overlay val="0"/>
      <c:txPr>
        <a:bodyPr/>
        <a:lstStyle/>
        <a:p>
          <a:pPr>
            <a:defRPr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4875331312393859E-2"/>
          <c:y val="1.4629082308967187E-2"/>
          <c:w val="0.9688216248614766"/>
          <c:h val="0.7162936994824015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 2021 года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-1.482094893284554E-3"/>
                  <c:y val="3.876471868422534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-9.795715240163574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-5400000" vert="horz"/>
              <a:lstStyle/>
              <a:p>
                <a:pPr>
                  <a:defRPr sz="18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НДФЛ</c:v>
                </c:pt>
                <c:pt idx="1">
                  <c:v>Акцизы</c:v>
                </c:pt>
                <c:pt idx="2">
                  <c:v>Налог на имущество физических лиц</c:v>
                </c:pt>
                <c:pt idx="3">
                  <c:v>Земельный налог</c:v>
                </c:pt>
              </c:strCache>
            </c:strRef>
          </c:cat>
          <c:val>
            <c:numRef>
              <c:f>Лист1!$B$2:$B$5</c:f>
              <c:numCache>
                <c:formatCode>#,##0.00</c:formatCode>
                <c:ptCount val="4"/>
                <c:pt idx="0">
                  <c:v>25969.599999999999</c:v>
                </c:pt>
                <c:pt idx="1">
                  <c:v>5626.52</c:v>
                </c:pt>
                <c:pt idx="2">
                  <c:v>3333.7</c:v>
                </c:pt>
                <c:pt idx="3">
                  <c:v>12396.701000000001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220-4B7E-B90F-A5E3BB03EF1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Исполнение 2021 года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1.4820948932844997E-3"/>
                  <c:y val="2.571251596093584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446284679853499E-3"/>
                  <c:y val="-5.9881093881501753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-5400000" vert="horz"/>
              <a:lstStyle/>
              <a:p>
                <a:pPr>
                  <a:defRPr sz="18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НДФЛ</c:v>
                </c:pt>
                <c:pt idx="1">
                  <c:v>Акцизы</c:v>
                </c:pt>
                <c:pt idx="2">
                  <c:v>Налог на имущество физических лиц</c:v>
                </c:pt>
                <c:pt idx="3">
                  <c:v>Земельный налог</c:v>
                </c:pt>
              </c:strCache>
            </c:strRef>
          </c:cat>
          <c:val>
            <c:numRef>
              <c:f>Лист1!$C$2:$C$5</c:f>
              <c:numCache>
                <c:formatCode>#,##0.00</c:formatCode>
                <c:ptCount val="4"/>
                <c:pt idx="0">
                  <c:v>25966.57</c:v>
                </c:pt>
                <c:pt idx="1">
                  <c:v>5571.8549999999996</c:v>
                </c:pt>
                <c:pt idx="2">
                  <c:v>3493.174</c:v>
                </c:pt>
                <c:pt idx="3">
                  <c:v>12608.751999999999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C220-4B7E-B90F-A5E3BB03EF1B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Исполнение 2020 года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-5.4342851647172167E-17"/>
                  <c:y val="-8.0204178226772366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"/>
                  <c:y val="-4.628861633334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-5400000" vert="horz"/>
              <a:lstStyle/>
              <a:p>
                <a:pPr>
                  <a:defRPr sz="18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НДФЛ</c:v>
                </c:pt>
                <c:pt idx="1">
                  <c:v>Акцизы</c:v>
                </c:pt>
                <c:pt idx="2">
                  <c:v>Налог на имущество физических лиц</c:v>
                </c:pt>
                <c:pt idx="3">
                  <c:v>Земельный налог</c:v>
                </c:pt>
              </c:strCache>
            </c:strRef>
          </c:cat>
          <c:val>
            <c:numRef>
              <c:f>Лист1!$D$2:$D$5</c:f>
              <c:numCache>
                <c:formatCode>#,##0.00</c:formatCode>
                <c:ptCount val="4"/>
                <c:pt idx="0">
                  <c:v>27901.485000000001</c:v>
                </c:pt>
                <c:pt idx="1">
                  <c:v>4823.4430000000002</c:v>
                </c:pt>
                <c:pt idx="2">
                  <c:v>2942.9720000000002</c:v>
                </c:pt>
                <c:pt idx="3">
                  <c:v>13109.383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132502528"/>
        <c:axId val="179367872"/>
      </c:barChart>
      <c:catAx>
        <c:axId val="13250252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79367872"/>
        <c:crosses val="autoZero"/>
        <c:auto val="1"/>
        <c:lblAlgn val="ctr"/>
        <c:lblOffset val="100"/>
        <c:noMultiLvlLbl val="0"/>
      </c:catAx>
      <c:valAx>
        <c:axId val="179367872"/>
        <c:scaling>
          <c:orientation val="minMax"/>
          <c:max val="30000"/>
          <c:min val="0"/>
        </c:scaling>
        <c:delete val="1"/>
        <c:axPos val="l"/>
        <c:numFmt formatCode="#,##0.00" sourceLinked="1"/>
        <c:majorTickMark val="none"/>
        <c:minorTickMark val="none"/>
        <c:tickLblPos val="nextTo"/>
        <c:crossAx val="132502528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302515563063365E-2"/>
          <c:y val="7.435480657268502E-2"/>
          <c:w val="0.97586060500431249"/>
          <c:h val="0.7233701826876334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 2021 года</c:v>
                </c:pt>
              </c:strCache>
            </c:strRef>
          </c:tx>
          <c:invertIfNegative val="0"/>
          <c:dLbls>
            <c:txPr>
              <a:bodyPr rot="-5400000" vert="horz"/>
              <a:lstStyle/>
              <a:p>
                <a:pPr>
                  <a:defRPr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Лист1!$A$2:$A$8</c:f>
              <c:strCache>
                <c:ptCount val="7"/>
                <c:pt idx="0">
                  <c:v>Арендной платы за земельные участки</c:v>
                </c:pt>
                <c:pt idx="1">
                  <c:v>Аренда имущества</c:v>
                </c:pt>
                <c:pt idx="2">
                  <c:v>Продажа земельных участков</c:v>
                </c:pt>
                <c:pt idx="3">
                  <c:v>Денежные взыскания (штрафы)</c:v>
                </c:pt>
                <c:pt idx="4">
                  <c:v>Прочие поступления от использования имущества (соц.найм)</c:v>
                </c:pt>
                <c:pt idx="5">
                  <c:v>Компенсация затрат</c:v>
                </c:pt>
                <c:pt idx="6">
                  <c:v>Прочие доходы от оказания платных услуг</c:v>
                </c:pt>
              </c:strCache>
            </c:strRef>
          </c:cat>
          <c:val>
            <c:numRef>
              <c:f>Лист1!$B$2:$B$8</c:f>
              <c:numCache>
                <c:formatCode>#,##0.00</c:formatCode>
                <c:ptCount val="7"/>
                <c:pt idx="0">
                  <c:v>3027.68</c:v>
                </c:pt>
                <c:pt idx="1">
                  <c:v>5816</c:v>
                </c:pt>
                <c:pt idx="2">
                  <c:v>200</c:v>
                </c:pt>
                <c:pt idx="3">
                  <c:v>556.08000000000004</c:v>
                </c:pt>
                <c:pt idx="4">
                  <c:v>400.1</c:v>
                </c:pt>
                <c:pt idx="5">
                  <c:v>5322</c:v>
                </c:pt>
                <c:pt idx="6">
                  <c:v>11630.45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342-41A2-98EC-035D8628AFF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Исполнение 2021 года</c:v>
                </c:pt>
              </c:strCache>
            </c:strRef>
          </c:tx>
          <c:invertIfNegative val="0"/>
          <c:dLbls>
            <c:txPr>
              <a:bodyPr rot="-5400000" vert="horz"/>
              <a:lstStyle/>
              <a:p>
                <a:pPr algn="ctr">
                  <a:defRPr lang="ru-RU" sz="1800" b="1" i="0" u="none" strike="noStrike" kern="1200" baseline="0">
                    <a:solidFill>
                      <a:srgbClr val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Лист1!$A$2:$A$8</c:f>
              <c:strCache>
                <c:ptCount val="7"/>
                <c:pt idx="0">
                  <c:v>Арендной платы за земельные участки</c:v>
                </c:pt>
                <c:pt idx="1">
                  <c:v>Аренда имущества</c:v>
                </c:pt>
                <c:pt idx="2">
                  <c:v>Продажа земельных участков</c:v>
                </c:pt>
                <c:pt idx="3">
                  <c:v>Денежные взыскания (штрафы)</c:v>
                </c:pt>
                <c:pt idx="4">
                  <c:v>Прочие поступления от использования имущества (соц.найм)</c:v>
                </c:pt>
                <c:pt idx="5">
                  <c:v>Компенсация затрат</c:v>
                </c:pt>
                <c:pt idx="6">
                  <c:v>Прочие доходы от оказания платных услуг</c:v>
                </c:pt>
              </c:strCache>
            </c:strRef>
          </c:cat>
          <c:val>
            <c:numRef>
              <c:f>Лист1!$C$2:$C$8</c:f>
              <c:numCache>
                <c:formatCode>#,##0.00</c:formatCode>
                <c:ptCount val="7"/>
                <c:pt idx="0">
                  <c:v>3620.4989999999998</c:v>
                </c:pt>
                <c:pt idx="1">
                  <c:v>5817.59</c:v>
                </c:pt>
                <c:pt idx="2">
                  <c:v>296.91899999999998</c:v>
                </c:pt>
                <c:pt idx="3">
                  <c:v>557.178</c:v>
                </c:pt>
                <c:pt idx="4">
                  <c:v>409.28800000000001</c:v>
                </c:pt>
                <c:pt idx="5">
                  <c:v>5404.1679999999997</c:v>
                </c:pt>
                <c:pt idx="6">
                  <c:v>9204.2209999999995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342-41A2-98EC-035D8628AFF6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Исполнение 2020 года</c:v>
                </c:pt>
              </c:strCache>
            </c:strRef>
          </c:tx>
          <c:invertIfNegative val="0"/>
          <c:dLbls>
            <c:txPr>
              <a:bodyPr rot="-5400000" vert="horz"/>
              <a:lstStyle/>
              <a:p>
                <a:pPr algn="ctr">
                  <a:defRPr lang="ru-RU" sz="1800" b="1" i="0" u="none" strike="noStrike" kern="1200" baseline="0">
                    <a:solidFill>
                      <a:srgbClr val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Лист1!$A$2:$A$8</c:f>
              <c:strCache>
                <c:ptCount val="7"/>
                <c:pt idx="0">
                  <c:v>Арендной платы за земельные участки</c:v>
                </c:pt>
                <c:pt idx="1">
                  <c:v>Аренда имущества</c:v>
                </c:pt>
                <c:pt idx="2">
                  <c:v>Продажа земельных участков</c:v>
                </c:pt>
                <c:pt idx="3">
                  <c:v>Денежные взыскания (штрафы)</c:v>
                </c:pt>
                <c:pt idx="4">
                  <c:v>Прочие поступления от использования имущества (соц.найм)</c:v>
                </c:pt>
                <c:pt idx="5">
                  <c:v>Компенсация затрат</c:v>
                </c:pt>
                <c:pt idx="6">
                  <c:v>Прочие доходы от оказания платных услуг</c:v>
                </c:pt>
              </c:strCache>
            </c:strRef>
          </c:cat>
          <c:val>
            <c:numRef>
              <c:f>Лист1!$D$2:$D$8</c:f>
              <c:numCache>
                <c:formatCode>#,##0.00</c:formatCode>
                <c:ptCount val="7"/>
                <c:pt idx="0">
                  <c:v>3559.3980000000001</c:v>
                </c:pt>
                <c:pt idx="1">
                  <c:v>5838.7420000000002</c:v>
                </c:pt>
                <c:pt idx="2">
                  <c:v>622.90200000000004</c:v>
                </c:pt>
                <c:pt idx="3">
                  <c:v>2585.5279999999998</c:v>
                </c:pt>
                <c:pt idx="4">
                  <c:v>300.50299999999999</c:v>
                </c:pt>
                <c:pt idx="5">
                  <c:v>466.62700000000001</c:v>
                </c:pt>
                <c:pt idx="6">
                  <c:v>8515.2659999999996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132504576"/>
        <c:axId val="141419648"/>
      </c:barChart>
      <c:catAx>
        <c:axId val="13250457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11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41419648"/>
        <c:crosses val="autoZero"/>
        <c:auto val="1"/>
        <c:lblAlgn val="ctr"/>
        <c:lblOffset val="100"/>
        <c:noMultiLvlLbl val="0"/>
      </c:catAx>
      <c:valAx>
        <c:axId val="141419648"/>
        <c:scaling>
          <c:orientation val="minMax"/>
          <c:max val="15000"/>
          <c:min val="0"/>
        </c:scaling>
        <c:delete val="1"/>
        <c:axPos val="l"/>
        <c:numFmt formatCode="#,##0.0" sourceLinked="0"/>
        <c:majorTickMark val="none"/>
        <c:minorTickMark val="none"/>
        <c:tickLblPos val="nextTo"/>
        <c:crossAx val="132504576"/>
        <c:crosses val="autoZero"/>
        <c:crossBetween val="between"/>
        <c:majorUnit val="1000"/>
      </c:valAx>
    </c:plotArea>
    <c:legend>
      <c:legendPos val="b"/>
      <c:layout/>
      <c:overlay val="0"/>
      <c:txPr>
        <a:bodyPr/>
        <a:lstStyle/>
        <a:p>
          <a:pPr>
            <a:defRPr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 2021 года</c:v>
                </c:pt>
              </c:strCache>
            </c:strRef>
          </c:tx>
          <c:invertIfNegative val="0"/>
          <c:dLbls>
            <c:txPr>
              <a:bodyPr/>
              <a:lstStyle/>
              <a:p>
                <a:pPr algn="ctr">
                  <a:defRPr lang="ru-RU" sz="2400" b="1" i="0" u="none" strike="noStrike" kern="1200" baseline="0">
                    <a:solidFill>
                      <a:srgbClr val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Безвозмездные поступления</c:v>
                </c:pt>
              </c:strCache>
            </c:strRef>
          </c:cat>
          <c:val>
            <c:numRef>
              <c:f>Лист1!$B$2</c:f>
              <c:numCache>
                <c:formatCode>#,##0.00</c:formatCode>
                <c:ptCount val="1"/>
                <c:pt idx="0">
                  <c:v>295220.223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007D-4175-B6D7-B4D92FB2598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Исполнение 2021 года</c:v>
                </c:pt>
              </c:strCache>
            </c:strRef>
          </c:tx>
          <c:invertIfNegative val="0"/>
          <c:dLbls>
            <c:txPr>
              <a:bodyPr/>
              <a:lstStyle/>
              <a:p>
                <a:pPr algn="ctr">
                  <a:defRPr lang="ru-RU" sz="2400" b="1" i="0" u="none" strike="noStrike" kern="1200" baseline="0">
                    <a:solidFill>
                      <a:srgbClr val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Безвозмездные поступления</c:v>
                </c:pt>
              </c:strCache>
            </c:strRef>
          </c:cat>
          <c:val>
            <c:numRef>
              <c:f>Лист1!$C$2</c:f>
              <c:numCache>
                <c:formatCode>#,##0.00</c:formatCode>
                <c:ptCount val="1"/>
                <c:pt idx="0">
                  <c:v>245076.24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007D-4175-B6D7-B4D92FB25989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Исполнение 2020 года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 sz="2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Безвозмездные поступления</c:v>
                </c:pt>
              </c:strCache>
            </c:strRef>
          </c:cat>
          <c:val>
            <c:numRef>
              <c:f>Лист1!$D$2</c:f>
              <c:numCache>
                <c:formatCode>#,##0.00</c:formatCode>
                <c:ptCount val="1"/>
                <c:pt idx="0">
                  <c:v>457748.86300000001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132505600"/>
        <c:axId val="141421376"/>
      </c:barChart>
      <c:catAx>
        <c:axId val="132505600"/>
        <c:scaling>
          <c:orientation val="minMax"/>
        </c:scaling>
        <c:delete val="1"/>
        <c:axPos val="b"/>
        <c:numFmt formatCode="General" sourceLinked="0"/>
        <c:majorTickMark val="none"/>
        <c:minorTickMark val="none"/>
        <c:tickLblPos val="nextTo"/>
        <c:crossAx val="141421376"/>
        <c:crosses val="autoZero"/>
        <c:auto val="1"/>
        <c:lblAlgn val="ctr"/>
        <c:lblOffset val="100"/>
        <c:noMultiLvlLbl val="0"/>
      </c:catAx>
      <c:valAx>
        <c:axId val="141421376"/>
        <c:scaling>
          <c:orientation val="minMax"/>
          <c:max val="350000"/>
          <c:min val="0"/>
        </c:scaling>
        <c:delete val="1"/>
        <c:axPos val="l"/>
        <c:numFmt formatCode="#,##0.0" sourceLinked="0"/>
        <c:majorTickMark val="none"/>
        <c:minorTickMark val="none"/>
        <c:tickLblPos val="nextTo"/>
        <c:crossAx val="132505600"/>
        <c:crosses val="autoZero"/>
        <c:crossBetween val="between"/>
        <c:majorUnit val="50000"/>
      </c:valAx>
    </c:plotArea>
    <c:legend>
      <c:legendPos val="b"/>
      <c:layout/>
      <c:overlay val="0"/>
      <c:txPr>
        <a:bodyPr/>
        <a:lstStyle/>
        <a:p>
          <a:pPr>
            <a:defRPr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1.8189690914009203E-2"/>
          <c:y val="3.0057630131491982E-2"/>
          <c:w val="0.9576914343691828"/>
          <c:h val="0.8692857539638454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 2021 года</c:v>
                </c:pt>
              </c:strCache>
            </c:strRef>
          </c:tx>
          <c:invertIfNegative val="0"/>
          <c:dLbls>
            <c:dLbl>
              <c:idx val="0"/>
              <c:layout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 algn="ctr">
                  <a:defRPr lang="ru-RU" sz="2400" b="1" i="0" u="none" strike="noStrike" kern="1200" baseline="0">
                    <a:solidFill>
                      <a:srgbClr val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</c:f>
              <c:strCache>
                <c:ptCount val="1"/>
                <c:pt idx="0">
                  <c:v>ДОХОДЫ БЮДЖЕТА ВСЕГО</c:v>
                </c:pt>
              </c:strCache>
            </c:strRef>
          </c:cat>
          <c:val>
            <c:numRef>
              <c:f>Лист1!$B$2</c:f>
              <c:numCache>
                <c:formatCode>#,##0.00</c:formatCode>
                <c:ptCount val="1"/>
                <c:pt idx="0">
                  <c:v>369501.02600000001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C21-40C4-8EAC-DFFF9B3A603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Исполнение 2021 года</c:v>
                </c:pt>
              </c:strCache>
            </c:strRef>
          </c:tx>
          <c:invertIfNegative val="0"/>
          <c:dLbls>
            <c:txPr>
              <a:bodyPr/>
              <a:lstStyle/>
              <a:p>
                <a:pPr algn="ctr">
                  <a:defRPr lang="ru-RU" sz="2400" b="1" i="0" u="none" strike="noStrike" kern="1200" baseline="0">
                    <a:solidFill>
                      <a:srgbClr val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ДОХОДЫ БЮДЖЕТА ВСЕГО</c:v>
                </c:pt>
              </c:strCache>
            </c:strRef>
          </c:cat>
          <c:val>
            <c:numRef>
              <c:f>Лист1!$C$2</c:f>
              <c:numCache>
                <c:formatCode>#,##0.00</c:formatCode>
                <c:ptCount val="1"/>
                <c:pt idx="0">
                  <c:v>318028.424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C21-40C4-8EAC-DFFF9B3A6036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Исполнение 2020 года</c:v>
                </c:pt>
              </c:strCache>
            </c:strRef>
          </c:tx>
          <c:invertIfNegative val="0"/>
          <c:dLbls>
            <c:numFmt formatCode="#,##0.0" sourceLinked="0"/>
            <c:txPr>
              <a:bodyPr/>
              <a:lstStyle/>
              <a:p>
                <a:pPr algn="ctr">
                  <a:defRPr lang="ru-RU" sz="2400" b="1" i="0" u="none" strike="noStrike" kern="1200" baseline="0">
                    <a:solidFill>
                      <a:srgbClr val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trendline>
            <c:trendlineType val="linear"/>
            <c:dispRSqr val="0"/>
            <c:dispEq val="0"/>
          </c:trendline>
          <c:cat>
            <c:strRef>
              <c:f>Лист1!$A$2</c:f>
              <c:strCache>
                <c:ptCount val="1"/>
                <c:pt idx="0">
                  <c:v>ДОХОДЫ БЮДЖЕТА ВСЕГО</c:v>
                </c:pt>
              </c:strCache>
            </c:strRef>
          </c:cat>
          <c:val>
            <c:numRef>
              <c:f>Лист1!$D$2</c:f>
              <c:numCache>
                <c:formatCode>#,##0.00</c:formatCode>
                <c:ptCount val="1"/>
                <c:pt idx="0">
                  <c:v>528377.04799999995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4C21-40C4-8EAC-DFFF9B3A603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-25"/>
        <c:axId val="132506624"/>
        <c:axId val="141424256"/>
      </c:barChart>
      <c:catAx>
        <c:axId val="132506624"/>
        <c:scaling>
          <c:orientation val="minMax"/>
        </c:scaling>
        <c:delete val="1"/>
        <c:axPos val="b"/>
        <c:numFmt formatCode="General" sourceLinked="0"/>
        <c:majorTickMark val="none"/>
        <c:minorTickMark val="none"/>
        <c:tickLblPos val="nextTo"/>
        <c:crossAx val="141424256"/>
        <c:crosses val="autoZero"/>
        <c:auto val="1"/>
        <c:lblAlgn val="ctr"/>
        <c:lblOffset val="100"/>
        <c:noMultiLvlLbl val="0"/>
      </c:catAx>
      <c:valAx>
        <c:axId val="141424256"/>
        <c:scaling>
          <c:orientation val="minMax"/>
          <c:max val="550000"/>
          <c:min val="0"/>
        </c:scaling>
        <c:delete val="1"/>
        <c:axPos val="l"/>
        <c:numFmt formatCode="#,##0.0" sourceLinked="0"/>
        <c:majorTickMark val="out"/>
        <c:minorTickMark val="none"/>
        <c:tickLblPos val="nextTo"/>
        <c:crossAx val="132506624"/>
        <c:crosses val="autoZero"/>
        <c:crossBetween val="between"/>
        <c:majorUnit val="50000"/>
      </c:valAx>
      <c:spPr>
        <a:noFill/>
        <a:ln w="25400">
          <a:noFill/>
        </a:ln>
      </c:spPr>
    </c:plotArea>
    <c:legend>
      <c:legendPos val="b"/>
      <c:legendEntry>
        <c:idx val="3"/>
        <c:delete val="1"/>
      </c:legendEntry>
      <c:layout/>
      <c:overlay val="0"/>
      <c:txPr>
        <a:bodyPr/>
        <a:lstStyle/>
        <a:p>
          <a:pPr>
            <a:defRPr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2.0214314518932599E-2"/>
          <c:y val="0"/>
          <c:w val="0.64309996801690927"/>
          <c:h val="1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0"/>
            <c:bubble3D val="1"/>
            <c:spPr>
              <a:solidFill>
                <a:srgbClr val="92D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0E8-49F8-A735-8910144B3DD5}"/>
              </c:ext>
            </c:extLst>
          </c:dPt>
          <c:dPt>
            <c:idx val="1"/>
            <c:bubble3D val="1"/>
            <c:extLst xmlns:c16r2="http://schemas.microsoft.com/office/drawing/2015/06/chart">
              <c:ext xmlns:c16="http://schemas.microsoft.com/office/drawing/2014/chart" uri="{C3380CC4-5D6E-409C-BE32-E72D297353CC}">
                <c16:uniqueId val="{00000003-30E8-49F8-A735-8910144B3DD5}"/>
              </c:ext>
            </c:extLst>
          </c:dPt>
          <c:dPt>
            <c:idx val="2"/>
            <c:bubble3D val="1"/>
            <c:extLst xmlns:c16r2="http://schemas.microsoft.com/office/drawing/2015/06/chart">
              <c:ext xmlns:c16="http://schemas.microsoft.com/office/drawing/2014/chart" uri="{C3380CC4-5D6E-409C-BE32-E72D297353CC}">
                <c16:uniqueId val="{00000005-30E8-49F8-A735-8910144B3DD5}"/>
              </c:ext>
            </c:extLst>
          </c:dPt>
          <c:dPt>
            <c:idx val="3"/>
            <c:bubble3D val="1"/>
            <c:spPr>
              <a:solidFill>
                <a:schemeClr val="accent1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30E8-49F8-A735-8910144B3DD5}"/>
              </c:ext>
            </c:extLst>
          </c:dPt>
          <c:dPt>
            <c:idx val="4"/>
            <c:bubble3D val="1"/>
            <c:extLst xmlns:c16r2="http://schemas.microsoft.com/office/drawing/2015/06/chart">
              <c:ext xmlns:c16="http://schemas.microsoft.com/office/drawing/2014/chart" uri="{C3380CC4-5D6E-409C-BE32-E72D297353CC}">
                <c16:uniqueId val="{00000009-30E8-49F8-A735-8910144B3DD5}"/>
              </c:ext>
            </c:extLst>
          </c:dPt>
          <c:dPt>
            <c:idx val="6"/>
            <c:bubble3D val="1"/>
            <c:extLst xmlns:c16r2="http://schemas.microsoft.com/office/drawing/2015/06/chart">
              <c:ext xmlns:c16="http://schemas.microsoft.com/office/drawing/2014/chart" uri="{C3380CC4-5D6E-409C-BE32-E72D297353CC}">
                <c16:uniqueId val="{0000000B-30E8-49F8-A735-8910144B3DD5}"/>
              </c:ext>
            </c:extLst>
          </c:dPt>
          <c:dLbls>
            <c:dLbl>
              <c:idx val="0"/>
              <c:layout>
                <c:manualLayout>
                  <c:x val="0.1045485517222199"/>
                  <c:y val="-7.006244568321550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10313573345570341"/>
                  <c:y val="3.2695807985500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0.10737418825525287"/>
                  <c:y val="7.7068690251537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.10031009692267046"/>
                  <c:y val="-3.73666376977149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Лист1!$A$2:$A$6</c:f>
              <c:strCache>
                <c:ptCount val="5"/>
                <c:pt idx="0">
                  <c:v>ОБЩЕГОСУДАРСТВЕННЫЕ ВОПРОСЫ</c:v>
                </c:pt>
                <c:pt idx="1">
                  <c:v>ПРОЧИЕ РАСХОДЫ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СОЦИАЛЬНАЯ ПОЛИТИКА</c:v>
                </c:pt>
              </c:strCache>
            </c:strRef>
          </c:cat>
          <c:val>
            <c:numRef>
              <c:f>Лист1!$B$2:$B$6</c:f>
              <c:numCache>
                <c:formatCode>0.00%</c:formatCode>
                <c:ptCount val="5"/>
                <c:pt idx="0">
                  <c:v>4.9600000000000005E-2</c:v>
                </c:pt>
                <c:pt idx="1">
                  <c:v>1.17E-2</c:v>
                </c:pt>
                <c:pt idx="2">
                  <c:v>0.15629999999999999</c:v>
                </c:pt>
                <c:pt idx="3">
                  <c:v>0.74939999999999996</c:v>
                </c:pt>
                <c:pt idx="4">
                  <c:v>3.3000000000000002E-2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D-30E8-49F8-A735-8910144B3DD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76"/>
        <c:holeSize val="50"/>
      </c:doughnutChart>
    </c:plotArea>
    <c:legend>
      <c:legendPos val="r"/>
      <c:layout>
        <c:manualLayout>
          <c:xMode val="edge"/>
          <c:yMode val="edge"/>
          <c:x val="0.7910589740380739"/>
          <c:y val="0"/>
          <c:w val="0.20046411636282732"/>
          <c:h val="0.98671093779594943"/>
        </c:manualLayout>
      </c:layout>
      <c:overlay val="0"/>
      <c:txPr>
        <a:bodyPr/>
        <a:lstStyle/>
        <a:p>
          <a:pPr>
            <a:defRPr sz="14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5581977374121158E-2"/>
          <c:y val="1.3078852953701032E-2"/>
          <c:w val="0.9688360452517577"/>
          <c:h val="0.8225333532205129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 2021 года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1.871332319458691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4165433976473781E-3"/>
                  <c:y val="6.1231296052676116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-9.0557190158573877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1.4165433976474819E-3"/>
                  <c:y val="-5.976225719010454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-5400000" vert="horz"/>
              <a:lstStyle/>
              <a:p>
                <a:pPr>
                  <a:defRPr sz="2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Общегосударственные вопросы. </c:v>
                </c:pt>
                <c:pt idx="1">
                  <c:v>Национальная экономика</c:v>
                </c:pt>
                <c:pt idx="2">
                  <c:v>Жилищно-коммунальное хозяйство. </c:v>
                </c:pt>
                <c:pt idx="3">
                  <c:v>Социальная политика. </c:v>
                </c:pt>
                <c:pt idx="4">
                  <c:v>Прочие расходы. </c:v>
                </c:pt>
              </c:strCache>
            </c:strRef>
          </c:cat>
          <c:val>
            <c:numRef>
              <c:f>Лист1!$B$2:$B$6</c:f>
              <c:numCache>
                <c:formatCode>#,##0.00</c:formatCode>
                <c:ptCount val="5"/>
                <c:pt idx="0">
                  <c:v>16149.02</c:v>
                </c:pt>
                <c:pt idx="1">
                  <c:v>70643.345000000001</c:v>
                </c:pt>
                <c:pt idx="2">
                  <c:v>277649.23700000002</c:v>
                </c:pt>
                <c:pt idx="3">
                  <c:v>11687.724</c:v>
                </c:pt>
                <c:pt idx="4">
                  <c:v>3802.35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Исполнение 2021 года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2.8330867952947561E-3"/>
                  <c:y val="1.725343152293960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4165433976473781E-3"/>
                  <c:y val="2.4038817751185064E-4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"/>
                  <c:y val="-1.151448393652739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1.4165433976474819E-3"/>
                  <c:y val="-5.976225719010454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-5400000" vert="horz"/>
              <a:lstStyle/>
              <a:p>
                <a:pPr algn="ctr">
                  <a:defRPr lang="ru-RU" sz="2400" b="1" i="0" u="none" strike="noStrike" kern="1200" baseline="0">
                    <a:solidFill>
                      <a:srgbClr val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Общегосударственные вопросы. </c:v>
                </c:pt>
                <c:pt idx="1">
                  <c:v>Национальная экономика</c:v>
                </c:pt>
                <c:pt idx="2">
                  <c:v>Жилищно-коммунальное хозяйство. </c:v>
                </c:pt>
                <c:pt idx="3">
                  <c:v>Социальная политика. </c:v>
                </c:pt>
                <c:pt idx="4">
                  <c:v>Прочие расходы. </c:v>
                </c:pt>
              </c:strCache>
            </c:strRef>
          </c:cat>
          <c:val>
            <c:numRef>
              <c:f>Лист1!$C$2:$C$6</c:f>
              <c:numCache>
                <c:formatCode>#,##0.00</c:formatCode>
                <c:ptCount val="5"/>
                <c:pt idx="0">
                  <c:v>16095.094999999999</c:v>
                </c:pt>
                <c:pt idx="1">
                  <c:v>50754.748</c:v>
                </c:pt>
                <c:pt idx="2">
                  <c:v>243428.44899999999</c:v>
                </c:pt>
                <c:pt idx="3">
                  <c:v>10738.093999999999</c:v>
                </c:pt>
                <c:pt idx="4">
                  <c:v>3802.35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177507328"/>
        <c:axId val="218499904"/>
      </c:barChart>
      <c:catAx>
        <c:axId val="17750732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</c:spPr>
        <c:txPr>
          <a:bodyPr rot="0" vert="horz" anchor="ctr"/>
          <a:lstStyle/>
          <a:p>
            <a:pPr>
              <a:defRPr sz="11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18499904"/>
        <c:crosses val="autoZero"/>
        <c:auto val="1"/>
        <c:lblAlgn val="ctr"/>
        <c:lblOffset val="100"/>
        <c:noMultiLvlLbl val="0"/>
      </c:catAx>
      <c:valAx>
        <c:axId val="218499904"/>
        <c:scaling>
          <c:orientation val="minMax"/>
          <c:max val="280000"/>
          <c:min val="0"/>
        </c:scaling>
        <c:delete val="1"/>
        <c:axPos val="l"/>
        <c:numFmt formatCode="#,##0.0" sourceLinked="0"/>
        <c:majorTickMark val="out"/>
        <c:minorTickMark val="none"/>
        <c:tickLblPos val="nextTo"/>
        <c:crossAx val="177507328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1.8189690914009203E-2"/>
          <c:y val="3.0057630131491982E-2"/>
          <c:w val="0.9576914343691828"/>
          <c:h val="0.7458272056400513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План 2021 года</c:v>
                </c:pt>
              </c:strCache>
            </c:strRef>
          </c:tx>
          <c:invertIfNegative val="0"/>
          <c:dLbls>
            <c:dLbl>
              <c:idx val="0"/>
              <c:layout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 algn="ctr">
                  <a:defRPr lang="ru-RU" sz="2400" b="1" i="0" u="none" strike="noStrike" kern="1200" baseline="0">
                    <a:solidFill>
                      <a:srgbClr val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Лист1!$A$2</c:f>
              <c:strCache>
                <c:ptCount val="1"/>
                <c:pt idx="0">
                  <c:v>РАСХОДЫ БЮДЖЕТА ВСЕГО</c:v>
                </c:pt>
              </c:strCache>
            </c:strRef>
          </c:cat>
          <c:val>
            <c:numRef>
              <c:f>Лист1!$B$2</c:f>
              <c:numCache>
                <c:formatCode>#,##0.0</c:formatCode>
                <c:ptCount val="1"/>
                <c:pt idx="0">
                  <c:v>379931.68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C21-40C4-8EAC-DFFF9B3A603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Исполнение 2021 года</c:v>
                </c:pt>
              </c:strCache>
            </c:strRef>
          </c:tx>
          <c:invertIfNegative val="0"/>
          <c:dLbls>
            <c:txPr>
              <a:bodyPr/>
              <a:lstStyle/>
              <a:p>
                <a:pPr algn="ctr">
                  <a:defRPr lang="ru-RU" sz="2400" b="1" i="0" u="none" strike="noStrike" kern="1200" baseline="0">
                    <a:solidFill>
                      <a:srgbClr val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РАСХОДЫ БЮДЖЕТА ВСЕГО</c:v>
                </c:pt>
              </c:strCache>
            </c:strRef>
          </c:cat>
          <c:val>
            <c:numRef>
              <c:f>Лист1!$C$2</c:f>
              <c:numCache>
                <c:formatCode>#,##0.0</c:formatCode>
                <c:ptCount val="1"/>
                <c:pt idx="0">
                  <c:v>324818.74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4C21-40C4-8EAC-DFFF9B3A6036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Исполнение 2020 года</c:v>
                </c:pt>
              </c:strCache>
            </c:strRef>
          </c:tx>
          <c:invertIfNegative val="0"/>
          <c:dLbls>
            <c:numFmt formatCode="#,##0.0" sourceLinked="0"/>
            <c:txPr>
              <a:bodyPr/>
              <a:lstStyle/>
              <a:p>
                <a:pPr>
                  <a:defRPr sz="2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</c:f>
              <c:strCache>
                <c:ptCount val="1"/>
                <c:pt idx="0">
                  <c:v>РАСХОДЫ БЮДЖЕТА ВСЕГО</c:v>
                </c:pt>
              </c:strCache>
            </c:strRef>
          </c:cat>
          <c:val>
            <c:numRef>
              <c:f>Лист1!$D$2</c:f>
              <c:numCache>
                <c:formatCode>#,##0.0</c:formatCode>
                <c:ptCount val="1"/>
                <c:pt idx="0">
                  <c:v>526453.5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4C21-40C4-8EAC-DFFF9B3A6036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overlap val="-25"/>
        <c:axId val="218575360"/>
        <c:axId val="218502784"/>
      </c:barChart>
      <c:catAx>
        <c:axId val="218575360"/>
        <c:scaling>
          <c:orientation val="minMax"/>
        </c:scaling>
        <c:delete val="1"/>
        <c:axPos val="b"/>
        <c:numFmt formatCode="General" sourceLinked="0"/>
        <c:majorTickMark val="none"/>
        <c:minorTickMark val="none"/>
        <c:tickLblPos val="nextTo"/>
        <c:crossAx val="218502784"/>
        <c:crosses val="autoZero"/>
        <c:auto val="1"/>
        <c:lblAlgn val="ctr"/>
        <c:lblOffset val="100"/>
        <c:noMultiLvlLbl val="0"/>
      </c:catAx>
      <c:valAx>
        <c:axId val="218502784"/>
        <c:scaling>
          <c:orientation val="minMax"/>
          <c:max val="530000"/>
          <c:min val="0"/>
        </c:scaling>
        <c:delete val="1"/>
        <c:axPos val="l"/>
        <c:numFmt formatCode="#,##0.0" sourceLinked="0"/>
        <c:majorTickMark val="out"/>
        <c:minorTickMark val="none"/>
        <c:tickLblPos val="nextTo"/>
        <c:crossAx val="218575360"/>
        <c:crosses val="autoZero"/>
        <c:crossBetween val="between"/>
        <c:majorUnit val="50000"/>
      </c:valAx>
    </c:plotArea>
    <c:legend>
      <c:legendPos val="b"/>
      <c:layout/>
      <c:overlay val="0"/>
      <c:txPr>
        <a:bodyPr/>
        <a:lstStyle/>
        <a:p>
          <a:pPr>
            <a:defRPr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Источники финансирования дефицита бюджета</c:v>
                </c:pt>
              </c:strCache>
            </c:strRef>
          </c:tx>
          <c:dLbls>
            <c:dLbl>
              <c:idx val="0"/>
              <c:layout>
                <c:manualLayout>
                  <c:x val="-5.1749325532334058E-2"/>
                  <c:y val="4.8441154940166466E-2"/>
                </c:manualLayout>
              </c:layout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separator>
</c:separator>
            </c:dLbl>
            <c:dLbl>
              <c:idx val="1"/>
              <c:layout>
                <c:manualLayout>
                  <c:x val="-4.0003341995046848E-2"/>
                  <c:y val="5.1225853139605405E-2"/>
                </c:manualLayout>
              </c:layout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separator>
</c:separator>
            </c:dLbl>
            <c:dLbl>
              <c:idx val="2"/>
              <c:layout>
                <c:manualLayout>
                  <c:x val="-3.838744222780089E-2"/>
                  <c:y val="5.1523955481354432E-2"/>
                </c:manualLayout>
              </c:layout>
              <c:dLblPos val="r"/>
              <c:showLegendKey val="0"/>
              <c:showVal val="0"/>
              <c:showCatName val="1"/>
              <c:showSerName val="0"/>
              <c:showPercent val="0"/>
              <c:showBubbleSize val="0"/>
              <c:separator>
</c:separator>
            </c:dLbl>
            <c:numFmt formatCode="#,##0.0" sourceLinked="0"/>
            <c:txPr>
              <a:bodyPr/>
              <a:lstStyle/>
              <a:p>
                <a:pPr>
                  <a:defRPr sz="14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b"/>
            <c:showLegendKey val="0"/>
            <c:showVal val="0"/>
            <c:showCatName val="1"/>
            <c:showSerName val="0"/>
            <c:showPercent val="0"/>
            <c:showBubbleSize val="0"/>
            <c:separator>
</c:separator>
            <c:showLeaderLines val="0"/>
          </c:dLbls>
          <c:cat>
            <c:strRef>
              <c:f>Лист1!$A$2:$A$4</c:f>
              <c:strCache>
                <c:ptCount val="3"/>
                <c:pt idx="0">
                  <c:v>2019 год</c:v>
                </c:pt>
                <c:pt idx="1">
                  <c:v>2020 год</c:v>
                </c:pt>
                <c:pt idx="2">
                  <c:v>2021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6000</c:v>
                </c:pt>
                <c:pt idx="1">
                  <c:v>6000</c:v>
                </c:pt>
                <c:pt idx="2">
                  <c:v>6000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33BD-406D-9171-6B92AC1660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8677248"/>
        <c:axId val="220351296"/>
      </c:lineChart>
      <c:catAx>
        <c:axId val="21867724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one"/>
        <c:crossAx val="220351296"/>
        <c:crosses val="autoZero"/>
        <c:auto val="1"/>
        <c:lblAlgn val="ctr"/>
        <c:lblOffset val="100"/>
        <c:noMultiLvlLbl val="0"/>
      </c:catAx>
      <c:valAx>
        <c:axId val="220351296"/>
        <c:scaling>
          <c:orientation val="minMax"/>
          <c:max val="6500"/>
          <c:min val="5500"/>
        </c:scaling>
        <c:delete val="0"/>
        <c:axPos val="l"/>
        <c:majorGridlines/>
        <c:numFmt formatCode="#,##0.0" sourceLinked="0"/>
        <c:majorTickMark val="none"/>
        <c:minorTickMark val="none"/>
        <c:tickLblPos val="nextTo"/>
        <c:spPr>
          <a:noFill/>
        </c:spPr>
        <c:txPr>
          <a:bodyPr/>
          <a:lstStyle/>
          <a:p>
            <a:pPr>
              <a:defRPr sz="14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218677248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400"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0.21281</cdr:x>
      <cdr:y>0.25133</cdr:y>
    </cdr:from>
    <cdr:to>
      <cdr:x>0.44575</cdr:x>
      <cdr:y>0.67508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907704" y="1296144"/>
          <a:ext cx="2088232" cy="21853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algn="ctr"/>
          <a:r>
            <a:rPr lang="ru-RU" sz="36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318 028,4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0.17491</cdr:x>
      <cdr:y>0.29699</cdr:y>
    </cdr:from>
    <cdr:to>
      <cdr:x>0.39921</cdr:x>
      <cdr:y>0.61479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572300" y="1615058"/>
          <a:ext cx="2016224" cy="172816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algn="ctr"/>
          <a:r>
            <a:rPr lang="ru-RU" sz="1800" b="1" dirty="0">
              <a:latin typeface="Times New Roman" panose="02020603050405020304" pitchFamily="18" charset="0"/>
              <a:cs typeface="Times New Roman" panose="02020603050405020304" pitchFamily="18" charset="0"/>
            </a:rPr>
            <a:t>Расходы </a:t>
          </a:r>
          <a:r>
            <a: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часть </a:t>
          </a:r>
        </a:p>
        <a:p xmlns:a="http://schemas.openxmlformats.org/drawingml/2006/main">
          <a:pPr algn="ctr"/>
          <a:r>
            <a: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бюджета за 2021 год</a:t>
          </a:r>
        </a:p>
        <a:p xmlns:a="http://schemas.openxmlformats.org/drawingml/2006/main">
          <a:pPr algn="ctr"/>
          <a:r>
            <a: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исполнена в сумме</a:t>
          </a:r>
          <a:endParaRPr lang="en-US" sz="1800" b="1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 xmlns:a="http://schemas.openxmlformats.org/drawingml/2006/main">
          <a:pPr algn="ctr"/>
          <a:r>
            <a: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324 818,7 тыс</a:t>
          </a:r>
          <a:r>
            <a:rPr lang="ru-RU" sz="1800" b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. руб.</a:t>
          </a:r>
          <a:endParaRPr lang="ru-RU" sz="1800" b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0E2AC-FF84-4E2E-ABB6-D18FD46A2C19}" type="datetimeFigureOut">
              <a:rPr lang="ru-RU" smtClean="0"/>
              <a:pPr/>
              <a:t>26.06.2022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E40E00B-DA82-4319-BED1-6C0C2C1D8B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0E2AC-FF84-4E2E-ABB6-D18FD46A2C19}" type="datetimeFigureOut">
              <a:rPr lang="ru-RU" smtClean="0"/>
              <a:pPr/>
              <a:t>26.06.2022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0E00B-DA82-4319-BED1-6C0C2C1D8B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0E2AC-FF84-4E2E-ABB6-D18FD46A2C19}" type="datetimeFigureOut">
              <a:rPr lang="ru-RU" smtClean="0"/>
              <a:pPr/>
              <a:t>26.06.2022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0E00B-DA82-4319-BED1-6C0C2C1D8B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0E2AC-FF84-4E2E-ABB6-D18FD46A2C19}" type="datetimeFigureOut">
              <a:rPr lang="ru-RU" smtClean="0"/>
              <a:pPr/>
              <a:t>26.06.2022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0E00B-DA82-4319-BED1-6C0C2C1D8B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0E2AC-FF84-4E2E-ABB6-D18FD46A2C19}" type="datetimeFigureOut">
              <a:rPr lang="ru-RU" smtClean="0"/>
              <a:pPr/>
              <a:t>26.06.2022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E40E00B-DA82-4319-BED1-6C0C2C1D8BE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0E2AC-FF84-4E2E-ABB6-D18FD46A2C19}" type="datetimeFigureOut">
              <a:rPr lang="ru-RU" smtClean="0"/>
              <a:pPr/>
              <a:t>26.06.2022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0E00B-DA82-4319-BED1-6C0C2C1D8B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0E2AC-FF84-4E2E-ABB6-D18FD46A2C19}" type="datetimeFigureOut">
              <a:rPr lang="ru-RU" smtClean="0"/>
              <a:pPr/>
              <a:t>26.06.2022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0E00B-DA82-4319-BED1-6C0C2C1D8B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0E2AC-FF84-4E2E-ABB6-D18FD46A2C19}" type="datetimeFigureOut">
              <a:rPr lang="ru-RU" smtClean="0"/>
              <a:pPr/>
              <a:t>26.06.2022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0E00B-DA82-4319-BED1-6C0C2C1D8B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0E2AC-FF84-4E2E-ABB6-D18FD46A2C19}" type="datetimeFigureOut">
              <a:rPr lang="ru-RU" smtClean="0"/>
              <a:pPr/>
              <a:t>26.06.2022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0E00B-DA82-4319-BED1-6C0C2C1D8BE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0E2AC-FF84-4E2E-ABB6-D18FD46A2C19}" type="datetimeFigureOut">
              <a:rPr lang="ru-RU" smtClean="0"/>
              <a:pPr/>
              <a:t>26.06.2022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40E00B-DA82-4319-BED1-6C0C2C1D8BE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0E2AC-FF84-4E2E-ABB6-D18FD46A2C19}" type="datetimeFigureOut">
              <a:rPr lang="ru-RU" smtClean="0"/>
              <a:pPr/>
              <a:t>26.06.2022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E40E00B-DA82-4319-BED1-6C0C2C1D8BE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6E0E2AC-FF84-4E2E-ABB6-D18FD46A2C19}" type="datetimeFigureOut">
              <a:rPr lang="ru-RU" smtClean="0"/>
              <a:pPr/>
              <a:t>26.06.2022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AE40E00B-DA82-4319-BED1-6C0C2C1D8BE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-8" y="1988840"/>
            <a:ext cx="8964496" cy="1152128"/>
          </a:xfrm>
          <a:noFill/>
        </p:spPr>
        <p:txBody>
          <a:bodyPr anchor="ctr">
            <a:normAutofit/>
          </a:bodyPr>
          <a:lstStyle/>
          <a:p>
            <a:pPr algn="ctr"/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БЮДЖЕТ ДЛЯ ГРАЖДАН</a:t>
            </a:r>
            <a:endParaRPr lang="ru-RU" sz="5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3356993"/>
            <a:ext cx="8964488" cy="3501008"/>
          </a:xfrm>
        </p:spPr>
        <p:txBody>
          <a:bodyPr anchor="ctr">
            <a:normAutofit/>
          </a:bodyPr>
          <a:lstStyle/>
          <a:p>
            <a:pPr marL="0" indent="0" algn="ctr">
              <a:buNone/>
            </a:pPr>
            <a:r>
              <a:rPr lang="ru-RU" sz="4400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ОТЧЕТ ОБ ИСПОЛНЕНИИ БЮДЖЕТА</a:t>
            </a:r>
          </a:p>
          <a:p>
            <a:pPr marL="0" indent="0" algn="ctr">
              <a:buNone/>
            </a:pPr>
            <a:r>
              <a:rPr lang="ru-RU" sz="4400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города Черепаново</a:t>
            </a:r>
            <a:r>
              <a:rPr lang="ru-RU" sz="4400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/>
            </a:r>
            <a:br>
              <a:rPr lang="ru-RU" sz="4400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</a:br>
            <a:r>
              <a:rPr lang="ru-RU" sz="4400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за </a:t>
            </a:r>
            <a:r>
              <a:rPr lang="ru-RU" sz="4400" dirty="0" smtClean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2021 </a:t>
            </a:r>
            <a:r>
              <a:rPr lang="ru-RU" sz="4400" dirty="0">
                <a:solidFill>
                  <a:prstClr val="black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год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2" y="116632"/>
            <a:ext cx="1195589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41067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062482821"/>
              </p:ext>
            </p:extLst>
          </p:nvPr>
        </p:nvGraphicFramePr>
        <p:xfrm>
          <a:off x="251520" y="1340768"/>
          <a:ext cx="8424937" cy="49685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-997" y="0"/>
            <a:ext cx="8965486" cy="1412776"/>
          </a:xfrm>
          <a:prstGeom prst="rect">
            <a:avLst/>
          </a:prstGeom>
          <a:noFill/>
        </p:spPr>
        <p:txBody>
          <a:bodyPr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all" spc="-6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Расходы бюджета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города Черепаново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ВСЕГО, тыс. руб.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29"/>
            <a:ext cx="597795" cy="900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7946759" y="0"/>
            <a:ext cx="10294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Слайд 10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4355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2074128587"/>
              </p:ext>
            </p:extLst>
          </p:nvPr>
        </p:nvGraphicFramePr>
        <p:xfrm>
          <a:off x="107503" y="1412776"/>
          <a:ext cx="8856985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-997" y="0"/>
            <a:ext cx="8965486" cy="1412776"/>
          </a:xfrm>
          <a:prstGeom prst="rect">
            <a:avLst/>
          </a:prstGeom>
          <a:noFill/>
        </p:spPr>
        <p:txBody>
          <a:bodyPr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all" spc="-6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Источники финансирования дефицита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бюджета города Черепаново, тыс. руб.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29"/>
            <a:ext cx="597795" cy="900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7958108" y="0"/>
            <a:ext cx="101809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Слайд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</a:p>
        </p:txBody>
      </p:sp>
    </p:spTree>
    <p:extLst>
      <p:ext uri="{BB962C8B-B14F-4D97-AF65-F5344CB8AC3E}">
        <p14:creationId xmlns:p14="http://schemas.microsoft.com/office/powerpoint/2010/main" val="1531463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628800"/>
            <a:ext cx="8281971" cy="2952328"/>
          </a:xfrm>
          <a:noFill/>
        </p:spPr>
        <p:txBody>
          <a:bodyPr numCol="1" anchor="t">
            <a:noAutofit/>
          </a:bodyPr>
          <a:lstStyle/>
          <a:p>
            <a:pPr algn="ctr"/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Всю </a:t>
            </a:r>
            <a:r>
              <a:rPr lang="ru-RU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информацию об исполнении бюджета за </a:t>
            </a:r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2021 год </a:t>
            </a:r>
            <a:r>
              <a:rPr lang="ru-RU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можно найти на официальном сайте администрации города </a:t>
            </a:r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Черепаново:</a:t>
            </a:r>
            <a:b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www.admcherepanovo.ru</a:t>
            </a:r>
            <a:r>
              <a:rPr lang="ru-RU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разделе «Бюджет для граждан»</a:t>
            </a:r>
            <a:b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29"/>
            <a:ext cx="597795" cy="900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7946759" y="0"/>
            <a:ext cx="10294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Слайд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9875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052736"/>
            <a:ext cx="8229600" cy="4032448"/>
          </a:xfrm>
          <a:noFill/>
        </p:spPr>
        <p:txBody>
          <a:bodyPr>
            <a:noAutofit/>
          </a:bodyPr>
          <a:lstStyle/>
          <a:p>
            <a:pPr algn="r"/>
            <a:r>
              <a:rPr lang="ru-RU" sz="8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8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29"/>
            <a:ext cx="597795" cy="900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87629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8964488" cy="1340768"/>
          </a:xfrm>
          <a:noFill/>
        </p:spPr>
        <p:txBody>
          <a:bodyPr anchor="ctr">
            <a:normAutofit/>
          </a:bodyPr>
          <a:lstStyle/>
          <a:p>
            <a:pPr algn="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ИСПОЛНЕНИЕ Бюджета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ГОРОДА ЧЕРЕПАНОВО за 2021 год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1196752"/>
            <a:ext cx="4803143" cy="55637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29"/>
            <a:ext cx="597795" cy="900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38918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997" y="0"/>
            <a:ext cx="8965486" cy="1412776"/>
          </a:xfrm>
          <a:noFill/>
        </p:spPr>
        <p:txBody>
          <a:bodyPr anchor="ctr">
            <a:noAutofit/>
          </a:bodyPr>
          <a:lstStyle/>
          <a:p>
            <a:pPr algn="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Доходы бюджета города Черепаново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за 2021 год, тыс. руб.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4315901"/>
              </p:ext>
            </p:extLst>
          </p:nvPr>
        </p:nvGraphicFramePr>
        <p:xfrm>
          <a:off x="0" y="1700808"/>
          <a:ext cx="8964488" cy="5157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29"/>
            <a:ext cx="597795" cy="900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049351" y="0"/>
            <a:ext cx="9268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Слайд 3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7142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732316685"/>
              </p:ext>
            </p:extLst>
          </p:nvPr>
        </p:nvGraphicFramePr>
        <p:xfrm>
          <a:off x="383925" y="1187624"/>
          <a:ext cx="8568952" cy="5256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>
          <a:xfrm>
            <a:off x="185658" y="-9128"/>
            <a:ext cx="8965486" cy="1412776"/>
          </a:xfrm>
          <a:prstGeom prst="rect">
            <a:avLst/>
          </a:prstGeom>
          <a:noFill/>
        </p:spPr>
        <p:txBody>
          <a:bodyPr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all" spc="-6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Налоговые доходы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бюджета</a:t>
            </a:r>
          </a:p>
          <a:p>
            <a:pPr algn="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города Черепаново за 2021 год, тыс. руб.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29"/>
            <a:ext cx="597795" cy="900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049351" y="0"/>
            <a:ext cx="9268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Слайд 4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1425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871093124"/>
              </p:ext>
            </p:extLst>
          </p:nvPr>
        </p:nvGraphicFramePr>
        <p:xfrm>
          <a:off x="-997" y="1196752"/>
          <a:ext cx="8950680" cy="5661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-13513" y="-352"/>
            <a:ext cx="8965486" cy="1412776"/>
          </a:xfrm>
          <a:prstGeom prst="rect">
            <a:avLst/>
          </a:prstGeom>
          <a:noFill/>
        </p:spPr>
        <p:txBody>
          <a:bodyPr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all" spc="-6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неналоговые 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доходы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бюджета</a:t>
            </a:r>
          </a:p>
          <a:p>
            <a:pPr algn="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города Черепаново за 2021 год, тыс. руб.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29"/>
            <a:ext cx="597795" cy="900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8049351" y="0"/>
            <a:ext cx="9268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Слайд 5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3256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71029901"/>
              </p:ext>
            </p:extLst>
          </p:nvPr>
        </p:nvGraphicFramePr>
        <p:xfrm>
          <a:off x="251520" y="1268760"/>
          <a:ext cx="8424936" cy="5118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>
          <a:xfrm>
            <a:off x="-997" y="0"/>
            <a:ext cx="8965486" cy="1412776"/>
          </a:xfrm>
          <a:prstGeom prst="rect">
            <a:avLst/>
          </a:prstGeom>
          <a:noFill/>
        </p:spPr>
        <p:txBody>
          <a:bodyPr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all" spc="-6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Безвозмездные поступления в бюджет города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Черепаново, тыс. руб.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29"/>
            <a:ext cx="597795" cy="900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8049351" y="0"/>
            <a:ext cx="9268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Слайд 6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1926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107189120"/>
              </p:ext>
            </p:extLst>
          </p:nvPr>
        </p:nvGraphicFramePr>
        <p:xfrm>
          <a:off x="251520" y="1268760"/>
          <a:ext cx="8424937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-997" y="0"/>
            <a:ext cx="8965486" cy="1412776"/>
          </a:xfrm>
          <a:prstGeom prst="rect">
            <a:avLst/>
          </a:prstGeom>
          <a:noFill/>
        </p:spPr>
        <p:txBody>
          <a:bodyPr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all" spc="-6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Доходы бюджета города Черепаново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ВСЕГО, тыс. руб.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29"/>
            <a:ext cx="597795" cy="900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8049350" y="0"/>
            <a:ext cx="9268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Слайд 7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3449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6568056"/>
              </p:ext>
            </p:extLst>
          </p:nvPr>
        </p:nvGraphicFramePr>
        <p:xfrm>
          <a:off x="-24636" y="1381894"/>
          <a:ext cx="8989125" cy="54380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Заголовок 1"/>
          <p:cNvSpPr txBox="1">
            <a:spLocks/>
          </p:cNvSpPr>
          <p:nvPr/>
        </p:nvSpPr>
        <p:spPr>
          <a:xfrm>
            <a:off x="-997" y="0"/>
            <a:ext cx="8965486" cy="1412776"/>
          </a:xfrm>
          <a:prstGeom prst="rect">
            <a:avLst/>
          </a:prstGeom>
          <a:noFill/>
        </p:spPr>
        <p:txBody>
          <a:bodyPr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all" spc="-6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Структура расходов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бюджета</a:t>
            </a:r>
          </a:p>
          <a:p>
            <a:pPr algn="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города Черепаново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29"/>
            <a:ext cx="597795" cy="900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049350" y="0"/>
            <a:ext cx="9268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Слайд 8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1380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608635976"/>
              </p:ext>
            </p:extLst>
          </p:nvPr>
        </p:nvGraphicFramePr>
        <p:xfrm>
          <a:off x="10721" y="1052736"/>
          <a:ext cx="8965486" cy="58261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Заголовок 1"/>
          <p:cNvSpPr txBox="1">
            <a:spLocks/>
          </p:cNvSpPr>
          <p:nvPr/>
        </p:nvSpPr>
        <p:spPr>
          <a:xfrm>
            <a:off x="-997" y="0"/>
            <a:ext cx="8965486" cy="1196752"/>
          </a:xfrm>
          <a:prstGeom prst="rect">
            <a:avLst/>
          </a:prstGeom>
          <a:noFill/>
        </p:spPr>
        <p:txBody>
          <a:bodyPr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600" kern="1200" cap="all" spc="-6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Структура расходов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бюджета</a:t>
            </a:r>
          </a:p>
          <a:p>
            <a:pPr algn="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города Черепаново, тыс. руб.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29"/>
            <a:ext cx="597795" cy="9001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8049351" y="0"/>
            <a:ext cx="9268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Слайд 9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0160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лавная">
  <a:themeElements>
    <a:clrScheme name="Главная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Главная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лавная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Главная">
    <a:dk1>
      <a:srgbClr val="000000"/>
    </a:dk1>
    <a:lt1>
      <a:srgbClr val="FFFFFF"/>
    </a:lt1>
    <a:dk2>
      <a:srgbClr val="D1282E"/>
    </a:dk2>
    <a:lt2>
      <a:srgbClr val="C8C8B1"/>
    </a:lt2>
    <a:accent1>
      <a:srgbClr val="7A7A7A"/>
    </a:accent1>
    <a:accent2>
      <a:srgbClr val="F5C201"/>
    </a:accent2>
    <a:accent3>
      <a:srgbClr val="526DB0"/>
    </a:accent3>
    <a:accent4>
      <a:srgbClr val="989AAC"/>
    </a:accent4>
    <a:accent5>
      <a:srgbClr val="DC5924"/>
    </a:accent5>
    <a:accent6>
      <a:srgbClr val="B4B392"/>
    </a:accent6>
    <a:hlink>
      <a:srgbClr val="CC9900"/>
    </a:hlink>
    <a:folHlink>
      <a:srgbClr val="969696"/>
    </a:folHlink>
  </a:clrScheme>
  <a:fontScheme name="Главная">
    <a:majorFont>
      <a:latin typeface="Arial Black"/>
      <a:ea typeface=""/>
      <a:cs typeface=""/>
      <a:font script="Jpan" typeface="ＭＳ Ｐゴシック"/>
      <a:font script="Hang" typeface="HY견고딕"/>
      <a:font script="Hans" typeface="微软雅黑"/>
      <a:font script="Hant" typeface="微軟正黑體"/>
      <a:font script="Arab" typeface="Tahoma"/>
      <a:font script="Hebr" typeface="Tahoma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Arial"/>
      <a:ea typeface=""/>
      <a:cs typeface=""/>
      <a:font script="Jpan" typeface="ＭＳ Ｐゴシック"/>
      <a:font script="Hang" typeface="돋움"/>
      <a:font script="Hans" typeface="黑体"/>
      <a:font script="Hant" typeface="微軟正黑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Главная">
    <a:fillStyleLst>
      <a:solidFill>
        <a:schemeClr val="phClr"/>
      </a:solidFill>
      <a:gradFill rotWithShape="1">
        <a:gsLst>
          <a:gs pos="0">
            <a:schemeClr val="phClr">
              <a:tint val="60000"/>
              <a:satMod val="250000"/>
            </a:schemeClr>
          </a:gs>
          <a:gs pos="35000">
            <a:schemeClr val="phClr">
              <a:tint val="47000"/>
              <a:satMod val="275000"/>
            </a:schemeClr>
          </a:gs>
          <a:gs pos="100000">
            <a:schemeClr val="phClr">
              <a:tint val="25000"/>
              <a:satMod val="300000"/>
            </a:schemeClr>
          </a:gs>
        </a:gsLst>
        <a:lin ang="16200000" scaled="1"/>
      </a:gradFill>
      <a:solidFill>
        <a:schemeClr val="phClr">
          <a:satMod val="110000"/>
        </a:schemeClr>
      </a:solidFill>
    </a:fillStyleLst>
    <a:lnStyleLst>
      <a:ln w="12700" cap="flat" cmpd="sng" algn="ctr">
        <a:solidFill>
          <a:schemeClr val="phClr">
            <a:shade val="95000"/>
            <a:satMod val="105000"/>
          </a:schemeClr>
        </a:solidFill>
        <a:prstDash val="solid"/>
      </a:ln>
      <a:ln w="28575" cap="flat" cmpd="sng" algn="ctr">
        <a:solidFill>
          <a:schemeClr val="phClr"/>
        </a:solidFill>
        <a:prstDash val="solid"/>
      </a:ln>
      <a:ln w="41275" cap="flat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39999" dist="23000" algn="bl" rotWithShape="0">
            <a:srgbClr val="000000">
              <a:alpha val="40000"/>
            </a:srgbClr>
          </a:outerShdw>
        </a:effectLst>
      </a:effectStyle>
      <a:effectStyle>
        <a:effectLst>
          <a:outerShdw blurRad="38100" dist="19050" algn="bl" rotWithShape="0">
            <a:srgbClr val="000000">
              <a:alpha val="60000"/>
            </a:srgbClr>
          </a:outerShdw>
        </a:effectLst>
        <a:scene3d>
          <a:camera prst="orthographicFront">
            <a:rot lat="0" lon="0" rev="0"/>
          </a:camera>
          <a:lightRig rig="balanced" dir="l"/>
        </a:scene3d>
        <a:sp3d prstMaterial="plastic">
          <a:bevelT w="38100" h="31750"/>
        </a:sp3d>
      </a:effectStyle>
    </a:effectStyleLst>
    <a:bgFillStyleLst>
      <a:solidFill>
        <a:schemeClr val="phClr"/>
      </a:solidFill>
      <a:blipFill rotWithShape="1">
        <a:blip xmlns:r="http://schemas.openxmlformats.org/officeDocument/2006/relationships" r:embed="rId1">
          <a:duotone>
            <a:schemeClr val="phClr">
              <a:tint val="96000"/>
            </a:schemeClr>
            <a:schemeClr val="phClr">
              <a:shade val="94000"/>
            </a:schemeClr>
          </a:duotone>
        </a:blip>
        <a:tile tx="0" ty="0" sx="100000" sy="100000" flip="none" algn="tl"/>
      </a:blipFill>
      <a:gradFill rotWithShape="1">
        <a:gsLst>
          <a:gs pos="0">
            <a:schemeClr val="phClr">
              <a:tint val="84000"/>
              <a:satMod val="110000"/>
            </a:schemeClr>
          </a:gs>
          <a:gs pos="44000">
            <a:schemeClr val="phClr">
              <a:tint val="93000"/>
              <a:satMod val="115000"/>
            </a:schemeClr>
          </a:gs>
          <a:gs pos="100000">
            <a:schemeClr val="phClr">
              <a:tint val="100000"/>
              <a:shade val="59000"/>
              <a:satMod val="120000"/>
            </a:schemeClr>
          </a:gs>
        </a:gsLst>
        <a:path path="circle">
          <a:fillToRect l="40000" t="60000" r="60000" b="4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1776</TotalTime>
  <Words>203</Words>
  <Application>Microsoft Office PowerPoint</Application>
  <PresentationFormat>Экран (4:3)</PresentationFormat>
  <Paragraphs>57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Главная</vt:lpstr>
      <vt:lpstr>БЮДЖЕТ ДЛЯ ГРАЖДАН</vt:lpstr>
      <vt:lpstr>ИСПОЛНЕНИЕ Бюджета ГОРОДА ЧЕРЕПАНОВО за 2021 год</vt:lpstr>
      <vt:lpstr>Доходы бюджета города Черепаново за 2021 год, тыс. руб.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Всю информацию об исполнении бюджета за 2021 год можно найти на официальном сайте администрации города Черепаново: www.admcherepanovo.ru  в разделе «Бюджет для граждан»   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Население города Черепаново</dc:title>
  <dc:creator>User</dc:creator>
  <cp:lastModifiedBy>RePack by Diakov</cp:lastModifiedBy>
  <cp:revision>133</cp:revision>
  <dcterms:created xsi:type="dcterms:W3CDTF">2018-02-20T13:34:31Z</dcterms:created>
  <dcterms:modified xsi:type="dcterms:W3CDTF">2022-06-26T06:30:13Z</dcterms:modified>
</cp:coreProperties>
</file>