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8" r:id="rId3"/>
    <p:sldId id="258" r:id="rId4"/>
    <p:sldId id="280" r:id="rId5"/>
    <p:sldId id="281" r:id="rId6"/>
    <p:sldId id="282" r:id="rId7"/>
    <p:sldId id="285" r:id="rId8"/>
    <p:sldId id="279" r:id="rId9"/>
    <p:sldId id="286" r:id="rId10"/>
    <p:sldId id="294" r:id="rId11"/>
    <p:sldId id="295" r:id="rId12"/>
    <p:sldId id="308" r:id="rId13"/>
    <p:sldId id="30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39CE"/>
    <a:srgbClr val="FF7C80"/>
    <a:srgbClr val="FFCCFF"/>
    <a:srgbClr val="FF99FF"/>
    <a:srgbClr val="FF6699"/>
    <a:srgbClr val="CC00CC"/>
    <a:srgbClr val="9562C8"/>
    <a:srgbClr val="33CC33"/>
    <a:srgbClr val="66FF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93" autoAdjust="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24570103724825E-2"/>
          <c:y val="2.0636036044421078E-2"/>
          <c:w val="0.51188021000195438"/>
          <c:h val="0.889775676375826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#,##0.00" sourceLinked="0"/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из бюджетов других уровней бюджетов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47642.3</c:v>
                </c:pt>
                <c:pt idx="1">
                  <c:v>25309.9</c:v>
                </c:pt>
                <c:pt idx="2">
                  <c:v>245076.2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627-415C-BAF8-2C0066F620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"/>
        <c:holeSize val="50"/>
      </c:doughnutChart>
    </c:plotArea>
    <c:legend>
      <c:legendPos val="r"/>
      <c:layout>
        <c:manualLayout>
          <c:xMode val="edge"/>
          <c:yMode val="edge"/>
          <c:x val="0.72683660238041481"/>
          <c:y val="0.12615527984996486"/>
          <c:w val="0.26466319102663755"/>
          <c:h val="0.6565739650569534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875331312393859E-2"/>
          <c:y val="1.4629082308967187E-2"/>
          <c:w val="0.9688216248614766"/>
          <c:h val="0.71629369948240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2021 года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482094893284554E-3"/>
                  <c:y val="3.87647186842253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9.7957152401635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25969.599999999999</c:v>
                </c:pt>
                <c:pt idx="1">
                  <c:v>5626.52</c:v>
                </c:pt>
                <c:pt idx="2">
                  <c:v>3333.7</c:v>
                </c:pt>
                <c:pt idx="3">
                  <c:v>12396.701000000001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20-4B7E-B90F-A5E3BB03EF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2021 года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4820948932844997E-3"/>
                  <c:y val="2.57125159609358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46284679853499E-3"/>
                  <c:y val="-5.98810938815017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25966.57</c:v>
                </c:pt>
                <c:pt idx="1">
                  <c:v>5571.8549999999996</c:v>
                </c:pt>
                <c:pt idx="2">
                  <c:v>3493.174</c:v>
                </c:pt>
                <c:pt idx="3">
                  <c:v>12608.751999999999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20-4B7E-B90F-A5E3BB03EF1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2020 года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4342851647172167E-17"/>
                  <c:y val="-8.02041782267723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62886163333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27901.485000000001</c:v>
                </c:pt>
                <c:pt idx="1">
                  <c:v>4823.4430000000002</c:v>
                </c:pt>
                <c:pt idx="2">
                  <c:v>2942.9720000000002</c:v>
                </c:pt>
                <c:pt idx="3">
                  <c:v>13109.383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2502528"/>
        <c:axId val="179367872"/>
      </c:barChart>
      <c:catAx>
        <c:axId val="13250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9367872"/>
        <c:crosses val="autoZero"/>
        <c:auto val="1"/>
        <c:lblAlgn val="ctr"/>
        <c:lblOffset val="100"/>
        <c:noMultiLvlLbl val="0"/>
      </c:catAx>
      <c:valAx>
        <c:axId val="179367872"/>
        <c:scaling>
          <c:orientation val="minMax"/>
          <c:max val="30000"/>
          <c:min val="0"/>
        </c:scaling>
        <c:delete val="1"/>
        <c:axPos val="l"/>
        <c:numFmt formatCode="#,##0.00" sourceLinked="1"/>
        <c:majorTickMark val="none"/>
        <c:minorTickMark val="none"/>
        <c:tickLblPos val="nextTo"/>
        <c:crossAx val="1325025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2515563063365E-2"/>
          <c:y val="7.435480657268502E-2"/>
          <c:w val="0.97586060500431249"/>
          <c:h val="0.723370182687633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2021 года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Арендной платы за земельные участки</c:v>
                </c:pt>
                <c:pt idx="1">
                  <c:v>Аренда имущества</c:v>
                </c:pt>
                <c:pt idx="2">
                  <c:v>Продажа земельных участков</c:v>
                </c:pt>
                <c:pt idx="3">
                  <c:v>Денежные взыскания (штрафы)</c:v>
                </c:pt>
                <c:pt idx="4">
                  <c:v>Прочие поступления от использования имущества (соц.найм)</c:v>
                </c:pt>
                <c:pt idx="5">
                  <c:v>Компенсация затрат</c:v>
                </c:pt>
                <c:pt idx="6">
                  <c:v>Прочие доходы от оказания платных услуг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3027.68</c:v>
                </c:pt>
                <c:pt idx="1">
                  <c:v>5816</c:v>
                </c:pt>
                <c:pt idx="2">
                  <c:v>200</c:v>
                </c:pt>
                <c:pt idx="3">
                  <c:v>556.08000000000004</c:v>
                </c:pt>
                <c:pt idx="4">
                  <c:v>400.1</c:v>
                </c:pt>
                <c:pt idx="5">
                  <c:v>5322</c:v>
                </c:pt>
                <c:pt idx="6">
                  <c:v>11630.45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42-41A2-98EC-035D8628AF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2021 года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 algn="ctr">
                  <a:defRPr lang="ru-RU" sz="18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Арендной платы за земельные участки</c:v>
                </c:pt>
                <c:pt idx="1">
                  <c:v>Аренда имущества</c:v>
                </c:pt>
                <c:pt idx="2">
                  <c:v>Продажа земельных участков</c:v>
                </c:pt>
                <c:pt idx="3">
                  <c:v>Денежные взыскания (штрафы)</c:v>
                </c:pt>
                <c:pt idx="4">
                  <c:v>Прочие поступления от использования имущества (соц.найм)</c:v>
                </c:pt>
                <c:pt idx="5">
                  <c:v>Компенсация затрат</c:v>
                </c:pt>
                <c:pt idx="6">
                  <c:v>Прочие доходы от оказания платных услуг</c:v>
                </c:pt>
              </c:strCache>
            </c:strRef>
          </c:cat>
          <c:val>
            <c:numRef>
              <c:f>Лист1!$C$2:$C$8</c:f>
              <c:numCache>
                <c:formatCode>#,##0.00</c:formatCode>
                <c:ptCount val="7"/>
                <c:pt idx="0">
                  <c:v>3620.4989999999998</c:v>
                </c:pt>
                <c:pt idx="1">
                  <c:v>5817.59</c:v>
                </c:pt>
                <c:pt idx="2">
                  <c:v>296.91899999999998</c:v>
                </c:pt>
                <c:pt idx="3">
                  <c:v>557.178</c:v>
                </c:pt>
                <c:pt idx="4">
                  <c:v>409.28800000000001</c:v>
                </c:pt>
                <c:pt idx="5">
                  <c:v>5404.1679999999997</c:v>
                </c:pt>
                <c:pt idx="6">
                  <c:v>9204.2209999999995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42-41A2-98EC-035D8628AFF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2020 года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 algn="ctr">
                  <a:defRPr lang="ru-RU" sz="18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Арендной платы за земельные участки</c:v>
                </c:pt>
                <c:pt idx="1">
                  <c:v>Аренда имущества</c:v>
                </c:pt>
                <c:pt idx="2">
                  <c:v>Продажа земельных участков</c:v>
                </c:pt>
                <c:pt idx="3">
                  <c:v>Денежные взыскания (штрафы)</c:v>
                </c:pt>
                <c:pt idx="4">
                  <c:v>Прочие поступления от использования имущества (соц.найм)</c:v>
                </c:pt>
                <c:pt idx="5">
                  <c:v>Компенсация затрат</c:v>
                </c:pt>
                <c:pt idx="6">
                  <c:v>Прочие доходы от оказания платных услуг</c:v>
                </c:pt>
              </c:strCache>
            </c:strRef>
          </c:cat>
          <c:val>
            <c:numRef>
              <c:f>Лист1!$D$2:$D$8</c:f>
              <c:numCache>
                <c:formatCode>#,##0.00</c:formatCode>
                <c:ptCount val="7"/>
                <c:pt idx="0">
                  <c:v>3559.3980000000001</c:v>
                </c:pt>
                <c:pt idx="1">
                  <c:v>5838.7420000000002</c:v>
                </c:pt>
                <c:pt idx="2">
                  <c:v>622.90200000000004</c:v>
                </c:pt>
                <c:pt idx="3">
                  <c:v>2585.5279999999998</c:v>
                </c:pt>
                <c:pt idx="4">
                  <c:v>300.50299999999999</c:v>
                </c:pt>
                <c:pt idx="5">
                  <c:v>466.62700000000001</c:v>
                </c:pt>
                <c:pt idx="6">
                  <c:v>8515.2659999999996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2504576"/>
        <c:axId val="141419648"/>
      </c:barChart>
      <c:catAx>
        <c:axId val="132504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1419648"/>
        <c:crosses val="autoZero"/>
        <c:auto val="1"/>
        <c:lblAlgn val="ctr"/>
        <c:lblOffset val="100"/>
        <c:noMultiLvlLbl val="0"/>
      </c:catAx>
      <c:valAx>
        <c:axId val="141419648"/>
        <c:scaling>
          <c:orientation val="minMax"/>
          <c:max val="15000"/>
          <c:min val="0"/>
        </c:scaling>
        <c:delete val="1"/>
        <c:axPos val="l"/>
        <c:numFmt formatCode="#,##0.0" sourceLinked="0"/>
        <c:majorTickMark val="none"/>
        <c:minorTickMark val="none"/>
        <c:tickLblPos val="nextTo"/>
        <c:crossAx val="132504576"/>
        <c:crosses val="autoZero"/>
        <c:crossBetween val="between"/>
        <c:majorUnit val="1000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2021 года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Безвозмездные поступления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295220.223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7D-4175-B6D7-B4D92FB259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2021 года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Безвозмездные поступления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245076.24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7D-4175-B6D7-B4D92FB259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2020 года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Безвозмездные поступления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457748.86300000001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2505600"/>
        <c:axId val="141421376"/>
      </c:barChart>
      <c:catAx>
        <c:axId val="13250560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141421376"/>
        <c:crosses val="autoZero"/>
        <c:auto val="1"/>
        <c:lblAlgn val="ctr"/>
        <c:lblOffset val="100"/>
        <c:noMultiLvlLbl val="0"/>
      </c:catAx>
      <c:valAx>
        <c:axId val="141421376"/>
        <c:scaling>
          <c:orientation val="minMax"/>
          <c:max val="350000"/>
          <c:min val="0"/>
        </c:scaling>
        <c:delete val="1"/>
        <c:axPos val="l"/>
        <c:numFmt formatCode="#,##0.0" sourceLinked="0"/>
        <c:majorTickMark val="none"/>
        <c:minorTickMark val="none"/>
        <c:tickLblPos val="nextTo"/>
        <c:crossAx val="132505600"/>
        <c:crosses val="autoZero"/>
        <c:crossBetween val="between"/>
        <c:majorUnit val="50000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189690914009203E-2"/>
          <c:y val="3.0057630131491982E-2"/>
          <c:w val="0.9576914343691828"/>
          <c:h val="0.86928575396384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2021 года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</c:f>
              <c:strCache>
                <c:ptCount val="1"/>
                <c:pt idx="0">
                  <c:v>ДОХОДЫ БЮДЖЕТА ВСЕГО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369501.02600000001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21-40C4-8EAC-DFFF9B3A60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2021 года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ДОХОДЫ БЮДЖЕТА ВСЕГО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318028.424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21-40C4-8EAC-DFFF9B3A603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2020 года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ДОХОДЫ БЮДЖЕТА ВСЕГО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528377.04799999995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21-40C4-8EAC-DFFF9B3A60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32506624"/>
        <c:axId val="141424256"/>
      </c:barChart>
      <c:catAx>
        <c:axId val="132506624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141424256"/>
        <c:crosses val="autoZero"/>
        <c:auto val="1"/>
        <c:lblAlgn val="ctr"/>
        <c:lblOffset val="100"/>
        <c:noMultiLvlLbl val="0"/>
      </c:catAx>
      <c:valAx>
        <c:axId val="141424256"/>
        <c:scaling>
          <c:orientation val="minMax"/>
          <c:max val="550000"/>
          <c:min val="0"/>
        </c:scaling>
        <c:delete val="1"/>
        <c:axPos val="l"/>
        <c:numFmt formatCode="#,##0.0" sourceLinked="0"/>
        <c:majorTickMark val="out"/>
        <c:minorTickMark val="none"/>
        <c:tickLblPos val="nextTo"/>
        <c:crossAx val="132506624"/>
        <c:crosses val="autoZero"/>
        <c:crossBetween val="between"/>
        <c:majorUnit val="50000"/>
      </c:valAx>
      <c:spPr>
        <a:noFill/>
        <a:ln w="25400">
          <a:noFill/>
        </a:ln>
      </c:spPr>
    </c:plotArea>
    <c:legend>
      <c:legendPos val="b"/>
      <c:legendEntry>
        <c:idx val="3"/>
        <c:delete val="1"/>
      </c:legendEntry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14314518932599E-2"/>
          <c:y val="0"/>
          <c:w val="0.64309996801690927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1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0E8-49F8-A735-8910144B3DD5}"/>
              </c:ext>
            </c:extLst>
          </c:dPt>
          <c:dPt>
            <c:idx val="1"/>
            <c:bubble3D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3-30E8-49F8-A735-8910144B3DD5}"/>
              </c:ext>
            </c:extLst>
          </c:dPt>
          <c:dPt>
            <c:idx val="2"/>
            <c:bubble3D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5-30E8-49F8-A735-8910144B3DD5}"/>
              </c:ext>
            </c:extLst>
          </c:dPt>
          <c:dPt>
            <c:idx val="3"/>
            <c:bubble3D val="1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0E8-49F8-A735-8910144B3DD5}"/>
              </c:ext>
            </c:extLst>
          </c:dPt>
          <c:dPt>
            <c:idx val="4"/>
            <c:bubble3D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9-30E8-49F8-A735-8910144B3DD5}"/>
              </c:ext>
            </c:extLst>
          </c:dPt>
          <c:dPt>
            <c:idx val="6"/>
            <c:bubble3D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B-30E8-49F8-A735-8910144B3DD5}"/>
              </c:ext>
            </c:extLst>
          </c:dPt>
          <c:dLbls>
            <c:dLbl>
              <c:idx val="0"/>
              <c:layout>
                <c:manualLayout>
                  <c:x val="0.1045485517222199"/>
                  <c:y val="-7.00624456832155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313573345570341"/>
                  <c:y val="3.269580798550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737418825525287"/>
                  <c:y val="7.70686902515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031009692267046"/>
                  <c:y val="-3.7366637697714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ПРОЧИЕ РАСХОДЫ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4.9600000000000005E-2</c:v>
                </c:pt>
                <c:pt idx="1">
                  <c:v>1.17E-2</c:v>
                </c:pt>
                <c:pt idx="2">
                  <c:v>0.15629999999999999</c:v>
                </c:pt>
                <c:pt idx="3">
                  <c:v>0.74939999999999996</c:v>
                </c:pt>
                <c:pt idx="4">
                  <c:v>3.3000000000000002E-2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0E8-49F8-A735-8910144B3D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6"/>
        <c:holeSize val="50"/>
      </c:doughnutChart>
    </c:plotArea>
    <c:legend>
      <c:legendPos val="r"/>
      <c:layout>
        <c:manualLayout>
          <c:xMode val="edge"/>
          <c:yMode val="edge"/>
          <c:x val="0.7910589740380739"/>
          <c:y val="0"/>
          <c:w val="0.20046411636282732"/>
          <c:h val="0.98671093779594943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81977374121158E-2"/>
          <c:y val="1.3078852953701032E-2"/>
          <c:w val="0.9688360452517577"/>
          <c:h val="0.822533353220512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7133231945869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165433976473781E-3"/>
                  <c:y val="6.123129605267611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9.055719015857387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165433976474819E-3"/>
                  <c:y val="-5.97622571901045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вопросы. </c:v>
                </c:pt>
                <c:pt idx="1">
                  <c:v>Национальная экономика</c:v>
                </c:pt>
                <c:pt idx="2">
                  <c:v>Жилищно-коммунальное хозяйство. </c:v>
                </c:pt>
                <c:pt idx="3">
                  <c:v>Социальная политика. </c:v>
                </c:pt>
                <c:pt idx="4">
                  <c:v>Прочие расходы. 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16149.02</c:v>
                </c:pt>
                <c:pt idx="1">
                  <c:v>70643.345000000001</c:v>
                </c:pt>
                <c:pt idx="2">
                  <c:v>277649.23700000002</c:v>
                </c:pt>
                <c:pt idx="3">
                  <c:v>11687.724</c:v>
                </c:pt>
                <c:pt idx="4">
                  <c:v>3802.35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330867952947561E-3"/>
                  <c:y val="1.7253431522939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165433976473781E-3"/>
                  <c:y val="2.403881775118506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15144839365273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165433976474819E-3"/>
                  <c:y val="-5.97622571901045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lang="ru-RU" sz="24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вопросы. </c:v>
                </c:pt>
                <c:pt idx="1">
                  <c:v>Национальная экономика</c:v>
                </c:pt>
                <c:pt idx="2">
                  <c:v>Жилищно-коммунальное хозяйство. </c:v>
                </c:pt>
                <c:pt idx="3">
                  <c:v>Социальная политика. </c:v>
                </c:pt>
                <c:pt idx="4">
                  <c:v>Прочие расходы. 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16095.094999999999</c:v>
                </c:pt>
                <c:pt idx="1">
                  <c:v>50754.748</c:v>
                </c:pt>
                <c:pt idx="2">
                  <c:v>243428.44899999999</c:v>
                </c:pt>
                <c:pt idx="3">
                  <c:v>10738.093999999999</c:v>
                </c:pt>
                <c:pt idx="4">
                  <c:v>3802.35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7507328"/>
        <c:axId val="218499904"/>
      </c:barChart>
      <c:catAx>
        <c:axId val="177507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</c:spPr>
        <c:txPr>
          <a:bodyPr rot="0" vert="horz" anchor="ctr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8499904"/>
        <c:crosses val="autoZero"/>
        <c:auto val="1"/>
        <c:lblAlgn val="ctr"/>
        <c:lblOffset val="100"/>
        <c:noMultiLvlLbl val="0"/>
      </c:catAx>
      <c:valAx>
        <c:axId val="218499904"/>
        <c:scaling>
          <c:orientation val="minMax"/>
          <c:max val="280000"/>
          <c:min val="0"/>
        </c:scaling>
        <c:delete val="1"/>
        <c:axPos val="l"/>
        <c:numFmt formatCode="#,##0.0" sourceLinked="0"/>
        <c:majorTickMark val="out"/>
        <c:minorTickMark val="none"/>
        <c:tickLblPos val="nextTo"/>
        <c:crossAx val="1775073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8189690914009203E-2"/>
          <c:y val="3.0057630131491982E-2"/>
          <c:w val="0.9576914343691828"/>
          <c:h val="0.74582720564005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2021 года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</c:f>
              <c:strCache>
                <c:ptCount val="1"/>
                <c:pt idx="0">
                  <c:v>РАСХОДЫ БЮДЖЕТА ВСЕГО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379931.68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21-40C4-8EAC-DFFF9B3A60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2021 года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РАСХОДЫ БЮДЖЕТА ВСЕГО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324818.74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21-40C4-8EAC-DFFF9B3A603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2020 года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РАСХОДЫ БЮДЖЕТА ВСЕГО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526453.5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21-40C4-8EAC-DFFF9B3A60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18575360"/>
        <c:axId val="218502784"/>
      </c:barChart>
      <c:catAx>
        <c:axId val="21857536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18502784"/>
        <c:crosses val="autoZero"/>
        <c:auto val="1"/>
        <c:lblAlgn val="ctr"/>
        <c:lblOffset val="100"/>
        <c:noMultiLvlLbl val="0"/>
      </c:catAx>
      <c:valAx>
        <c:axId val="218502784"/>
        <c:scaling>
          <c:orientation val="minMax"/>
          <c:max val="530000"/>
          <c:min val="0"/>
        </c:scaling>
        <c:delete val="1"/>
        <c:axPos val="l"/>
        <c:numFmt formatCode="#,##0.0" sourceLinked="0"/>
        <c:majorTickMark val="out"/>
        <c:minorTickMark val="none"/>
        <c:tickLblPos val="nextTo"/>
        <c:crossAx val="218575360"/>
        <c:crosses val="autoZero"/>
        <c:crossBetween val="between"/>
        <c:majorUnit val="50000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финансирования дефицита бюджета</c:v>
                </c:pt>
              </c:strCache>
            </c:strRef>
          </c:tx>
          <c:dLbls>
            <c:dLbl>
              <c:idx val="0"/>
              <c:layout>
                <c:manualLayout>
                  <c:x val="-5.1749325532334058E-2"/>
                  <c:y val="4.8441154940166466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4.0003341995046848E-2"/>
                  <c:y val="5.1225853139605405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3.838744222780089E-2"/>
                  <c:y val="5.1523955481354432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numFmt formatCode="#,##0.0" sourceLinked="0"/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6000</c:v>
                </c:pt>
                <c:pt idx="1">
                  <c:v>6000</c:v>
                </c:pt>
                <c:pt idx="2">
                  <c:v>6000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3BD-406D-9171-6B92AC166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677248"/>
        <c:axId val="220351296"/>
      </c:lineChart>
      <c:catAx>
        <c:axId val="218677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crossAx val="220351296"/>
        <c:crosses val="autoZero"/>
        <c:auto val="1"/>
        <c:lblAlgn val="ctr"/>
        <c:lblOffset val="100"/>
        <c:noMultiLvlLbl val="0"/>
      </c:catAx>
      <c:valAx>
        <c:axId val="220351296"/>
        <c:scaling>
          <c:orientation val="minMax"/>
          <c:max val="6500"/>
          <c:min val="550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86772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0.21281</cdr:x>
      <cdr:y>0.25133</cdr:y>
    </cdr:from>
    <cdr:to>
      <cdr:x>0.44575</cdr:x>
      <cdr:y>0.67508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7704" y="1296144"/>
          <a:ext cx="2088232" cy="2185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318 028,4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0.17491</cdr:x>
      <cdr:y>0.29699</cdr:y>
    </cdr:from>
    <cdr:to>
      <cdr:x>0.39921</cdr:x>
      <cdr:y>0.61479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2300" y="1615058"/>
          <a:ext cx="2016224" cy="1728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часть </a:t>
          </a:r>
        </a:p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бюджета за 2021 год</a:t>
          </a:r>
        </a:p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исполнена в сумме</a:t>
          </a:r>
          <a:endParaRPr lang="en-US" sz="1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324 818,7 тыс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6E0E2AC-FF84-4E2E-ABB6-D18FD46A2C19}" type="datetimeFigureOut">
              <a:rPr lang="ru-RU" smtClean="0"/>
              <a:pPr/>
              <a:t>26.06.2022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E40E00B-DA82-4319-BED1-6C0C2C1D8B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8" y="1988840"/>
            <a:ext cx="8964496" cy="1152128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356993"/>
            <a:ext cx="8964488" cy="35010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ОТЧЕТ ОБ ИСПОЛНЕНИИ БЮДЖЕТА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города Черепаново</a:t>
            </a:r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2021 </a:t>
            </a:r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119558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06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62482821"/>
              </p:ext>
            </p:extLst>
          </p:nvPr>
        </p:nvGraphicFramePr>
        <p:xfrm>
          <a:off x="251520" y="1340768"/>
          <a:ext cx="842493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-997" y="0"/>
            <a:ext cx="8965486" cy="1412776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города Черепаново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ВСЕГО, тыс. руб.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46759" y="0"/>
            <a:ext cx="1029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74128587"/>
              </p:ext>
            </p:extLst>
          </p:nvPr>
        </p:nvGraphicFramePr>
        <p:xfrm>
          <a:off x="107503" y="1412776"/>
          <a:ext cx="885698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-997" y="0"/>
            <a:ext cx="8965486" cy="1412776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Источники финансирования дефицита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города Черепаново, тыс. руб.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958108" y="0"/>
            <a:ext cx="1018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314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81971" cy="2952328"/>
          </a:xfrm>
          <a:noFill/>
        </p:spPr>
        <p:txBody>
          <a:bodyPr numCol="1" anchor="t"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Всю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информацию об исполнении бюджета за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год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найти на официальном сайте администрации города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Черепаново: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www.admcherepanovo.ru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разделе «Бюджет для граждан»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46759" y="0"/>
            <a:ext cx="1029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032448"/>
          </a:xfrm>
          <a:noFill/>
        </p:spPr>
        <p:txBody>
          <a:bodyPr>
            <a:noAutofit/>
          </a:bodyPr>
          <a:lstStyle/>
          <a:p>
            <a:pPr algn="r"/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6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340768"/>
          </a:xfrm>
          <a:noFill/>
        </p:spPr>
        <p:txBody>
          <a:bodyPr anchor="ctr">
            <a:norm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ГОРОДА ЧЕРЕПАНОВО за 2021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4803143" cy="556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9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97" y="0"/>
            <a:ext cx="8965486" cy="1412776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Доходы бюджета города Черепаново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2021 год, тыс. руб.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315901"/>
              </p:ext>
            </p:extLst>
          </p:nvPr>
        </p:nvGraphicFramePr>
        <p:xfrm>
          <a:off x="0" y="1700808"/>
          <a:ext cx="8964488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049351" y="0"/>
            <a:ext cx="926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32316685"/>
              </p:ext>
            </p:extLst>
          </p:nvPr>
        </p:nvGraphicFramePr>
        <p:xfrm>
          <a:off x="383925" y="1187624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85658" y="-9128"/>
            <a:ext cx="8965486" cy="1412776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города Черепаново за 2021 год, тыс. руб.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49351" y="0"/>
            <a:ext cx="926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71093124"/>
              </p:ext>
            </p:extLst>
          </p:nvPr>
        </p:nvGraphicFramePr>
        <p:xfrm>
          <a:off x="-997" y="1196752"/>
          <a:ext cx="895068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-13513" y="-352"/>
            <a:ext cx="8965486" cy="1412776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неналоговые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города Черепаново за 2021 год, тыс. руб.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49351" y="0"/>
            <a:ext cx="926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1029901"/>
              </p:ext>
            </p:extLst>
          </p:nvPr>
        </p:nvGraphicFramePr>
        <p:xfrm>
          <a:off x="251520" y="1268760"/>
          <a:ext cx="8424936" cy="511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-997" y="0"/>
            <a:ext cx="8965486" cy="1412776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Безвозмездные поступления в бюджет города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Черепаново, тыс. руб.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49351" y="0"/>
            <a:ext cx="926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07189120"/>
              </p:ext>
            </p:extLst>
          </p:nvPr>
        </p:nvGraphicFramePr>
        <p:xfrm>
          <a:off x="251520" y="1268760"/>
          <a:ext cx="842493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-997" y="0"/>
            <a:ext cx="8965486" cy="1412776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Доходы бюджета города Черепаново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ВСЕГО, тыс. руб.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49350" y="0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4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568056"/>
              </p:ext>
            </p:extLst>
          </p:nvPr>
        </p:nvGraphicFramePr>
        <p:xfrm>
          <a:off x="-24636" y="1381894"/>
          <a:ext cx="8989125" cy="543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-997" y="0"/>
            <a:ext cx="8965486" cy="1412776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города Черепаново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49350" y="0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08635976"/>
              </p:ext>
            </p:extLst>
          </p:nvPr>
        </p:nvGraphicFramePr>
        <p:xfrm>
          <a:off x="10721" y="1052736"/>
          <a:ext cx="8965486" cy="582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-997" y="0"/>
            <a:ext cx="8965486" cy="119675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города Черепаново, тыс. руб.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29"/>
            <a:ext cx="597795" cy="9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049351" y="0"/>
            <a:ext cx="926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лавная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  <a:fontScheme name="Главная">
    <a:majorFont>
      <a:latin typeface="Arial Black"/>
      <a:ea typeface=""/>
      <a:cs typeface=""/>
      <a:font script="Jpan" typeface="ＭＳ Ｐゴシック"/>
      <a:font script="Hang" typeface="HY견고딕"/>
      <a:font script="Hans" typeface="微软雅黑"/>
      <a:font script="Hant" typeface="微軟正黑體"/>
      <a:font script="Arab" typeface="Tahoma"/>
      <a:font script="Hebr" typeface="Ta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Главная">
    <a:fillStyleLst>
      <a:solidFill>
        <a:schemeClr val="phClr"/>
      </a:solidFill>
      <a:gradFill rotWithShape="1">
        <a:gsLst>
          <a:gs pos="0">
            <a:schemeClr val="phClr">
              <a:tint val="60000"/>
              <a:satMod val="250000"/>
            </a:schemeClr>
          </a:gs>
          <a:gs pos="35000">
            <a:schemeClr val="phClr">
              <a:tint val="47000"/>
              <a:satMod val="275000"/>
            </a:schemeClr>
          </a:gs>
          <a:gs pos="100000">
            <a:schemeClr val="phClr">
              <a:tint val="25000"/>
              <a:satMod val="300000"/>
            </a:schemeClr>
          </a:gs>
        </a:gsLst>
        <a:lin ang="16200000" scaled="1"/>
      </a:gradFill>
      <a:solidFill>
        <a:schemeClr val="phClr">
          <a:satMod val="110000"/>
        </a:schemeClr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4127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9999" dist="23000" algn="bl" rotWithShape="0">
            <a:srgbClr val="000000">
              <a:alpha val="40000"/>
            </a:srgbClr>
          </a:outerShdw>
        </a:effectLst>
      </a:effectStyle>
      <a:effectStyle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96000"/>
            </a:schemeClr>
            <a:schemeClr val="phClr">
              <a:shade val="94000"/>
            </a:schemeClr>
          </a:duotone>
        </a:blip>
        <a:tile tx="0" ty="0" sx="100000" sy="100000" flip="none" algn="tl"/>
      </a:blipFill>
      <a:gradFill rotWithShape="1">
        <a:gsLst>
          <a:gs pos="0">
            <a:schemeClr val="phClr">
              <a:tint val="84000"/>
              <a:satMod val="110000"/>
            </a:schemeClr>
          </a:gs>
          <a:gs pos="44000">
            <a:schemeClr val="phClr">
              <a:tint val="93000"/>
              <a:satMod val="115000"/>
            </a:schemeClr>
          </a:gs>
          <a:gs pos="100000">
            <a:schemeClr val="phClr">
              <a:tint val="100000"/>
              <a:shade val="59000"/>
              <a:satMod val="120000"/>
            </a:schemeClr>
          </a:gs>
        </a:gsLst>
        <a:path path="circle">
          <a:fillToRect l="40000" t="60000" r="60000" b="4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1776</TotalTime>
  <Words>203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Главная</vt:lpstr>
      <vt:lpstr>БЮДЖЕТ ДЛЯ ГРАЖДАН</vt:lpstr>
      <vt:lpstr>ИСПОЛНЕНИЕ Бюджета ГОРОДА ЧЕРЕПАНОВО за 2021 год</vt:lpstr>
      <vt:lpstr>Доходы бюджета города Черепаново за 2021 год, тыс. руб.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Всю информацию об исполнении бюджета за 2021 год можно найти на официальном сайте администрации города Черепаново: www.admcherepanovo.ru  в разделе «Бюджет для граждан» 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Население города Черепаново</dc:title>
  <dc:creator>User</dc:creator>
  <cp:lastModifiedBy>RePack by Diakov</cp:lastModifiedBy>
  <cp:revision>133</cp:revision>
  <dcterms:created xsi:type="dcterms:W3CDTF">2018-02-20T13:34:31Z</dcterms:created>
  <dcterms:modified xsi:type="dcterms:W3CDTF">2022-06-26T06:30:13Z</dcterms:modified>
</cp:coreProperties>
</file>